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2" r:id="rId2"/>
    <p:sldId id="372" r:id="rId3"/>
    <p:sldId id="359" r:id="rId4"/>
    <p:sldId id="319" r:id="rId5"/>
    <p:sldId id="315" r:id="rId6"/>
    <p:sldId id="339" r:id="rId7"/>
    <p:sldId id="371" r:id="rId8"/>
    <p:sldId id="340" r:id="rId9"/>
    <p:sldId id="337" r:id="rId10"/>
    <p:sldId id="357" r:id="rId11"/>
    <p:sldId id="356" r:id="rId12"/>
    <p:sldId id="377" r:id="rId13"/>
    <p:sldId id="341" r:id="rId14"/>
    <p:sldId id="378" r:id="rId15"/>
    <p:sldId id="354" r:id="rId16"/>
  </p:sldIdLst>
  <p:sldSz cx="9144000" cy="6858000" type="screen4x3"/>
  <p:notesSz cx="6858000" cy="9144000"/>
  <p:photoAlbum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712" autoAdjust="0"/>
    <p:restoredTop sz="94660"/>
  </p:normalViewPr>
  <p:slideViewPr>
    <p:cSldViewPr>
      <p:cViewPr varScale="1">
        <p:scale>
          <a:sx n="91" d="100"/>
          <a:sy n="91" d="100"/>
        </p:scale>
        <p:origin x="-141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view3D>
      <c:rotX val="20"/>
      <c:depthPercent val="7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7838700563630411"/>
          <c:y val="7.3890079808599102E-2"/>
          <c:w val="0.82161307013039009"/>
          <c:h val="0.7893452659849385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1.4648886426891171E-3"/>
                  <c:y val="-3.75537695449297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1313,5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8855267232541504E-3"/>
                  <c:y val="-2.70779963561972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1577,5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9.7710534465082974E-3"/>
                  <c:y val="-2.978579599181691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1826,5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"/>
                  <c:y val="-2.70779963561972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2150,0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1113.5</c:v>
                </c:pt>
                <c:pt idx="1">
                  <c:v>1277.5</c:v>
                </c:pt>
                <c:pt idx="2">
                  <c:v>1479.5</c:v>
                </c:pt>
                <c:pt idx="3">
                  <c:v>1664.3</c:v>
                </c:pt>
              </c:numCache>
            </c:numRef>
          </c:val>
        </c:ser>
        <c:shape val="box"/>
        <c:axId val="130373120"/>
        <c:axId val="130374656"/>
        <c:axId val="0"/>
      </c:bar3DChart>
      <c:catAx>
        <c:axId val="1303731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0374656"/>
        <c:crosses val="autoZero"/>
        <c:auto val="1"/>
        <c:lblAlgn val="ctr"/>
        <c:lblOffset val="100"/>
      </c:catAx>
      <c:valAx>
        <c:axId val="130374656"/>
        <c:scaling>
          <c:orientation val="minMax"/>
        </c:scaling>
        <c:axPos val="l"/>
        <c:majorGridlines/>
        <c:numFmt formatCode="General" sourceLinked="1"/>
        <c:tickLblPos val="nextTo"/>
        <c:crossAx val="130373120"/>
        <c:crosses val="autoZero"/>
        <c:crossBetween val="between"/>
      </c:valAx>
    </c:plotArea>
    <c:plotVisOnly val="1"/>
    <c:dispBlanksAs val="gap"/>
  </c:chart>
  <c:spPr>
    <a:noFill/>
    <a:ln>
      <a:noFill/>
    </a:ln>
    <a:effectLst>
      <a:outerShdw blurRad="50800" dist="38100" dir="18900000" algn="bl" rotWithShape="0">
        <a:prstClr val="black">
          <a:alpha val="40000"/>
        </a:prstClr>
      </a:outerShdw>
    </a:effectLst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rotX val="20"/>
      <c:depthPercent val="70"/>
      <c:rAngAx val="1"/>
    </c:view3D>
    <c:plotArea>
      <c:layout>
        <c:manualLayout>
          <c:layoutTarget val="inner"/>
          <c:xMode val="edge"/>
          <c:yMode val="edge"/>
          <c:x val="6.966955660619327E-2"/>
          <c:y val="4.0406994579375112E-2"/>
          <c:w val="0.9063790580196166"/>
          <c:h val="0.754100912502259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5.067338196990458E-3"/>
                  <c:y val="-2.94303706380706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2.1773986703809345E-3"/>
                  <c:y val="-2.16623970849577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-4.87403934411549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3064392022285588E-2"/>
                  <c:y val="-3.52013952630563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5.7</c:v>
                </c:pt>
                <c:pt idx="1">
                  <c:v>6.5</c:v>
                </c:pt>
                <c:pt idx="2">
                  <c:v>6.9</c:v>
                </c:pt>
                <c:pt idx="3">
                  <c:v>8.3000000000000007</c:v>
                </c:pt>
              </c:numCache>
            </c:numRef>
          </c:val>
        </c:ser>
        <c:shape val="box"/>
        <c:axId val="128260736"/>
        <c:axId val="128278912"/>
        <c:axId val="0"/>
      </c:bar3DChart>
      <c:catAx>
        <c:axId val="1282607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8278912"/>
        <c:crosses val="autoZero"/>
        <c:auto val="1"/>
        <c:lblAlgn val="ctr"/>
        <c:lblOffset val="100"/>
      </c:catAx>
      <c:valAx>
        <c:axId val="128278912"/>
        <c:scaling>
          <c:orientation val="minMax"/>
        </c:scaling>
        <c:axPos val="l"/>
        <c:majorGridlines/>
        <c:numFmt formatCode="General" sourceLinked="1"/>
        <c:tickLblPos val="nextTo"/>
        <c:crossAx val="128260736"/>
        <c:crosses val="autoZero"/>
        <c:crossBetween val="between"/>
      </c:valAx>
    </c:plotArea>
    <c:plotVisOnly val="1"/>
    <c:dispBlanksAs val="gap"/>
  </c:chart>
  <c:spPr>
    <a:noFill/>
    <a:ln>
      <a:noFill/>
    </a:ln>
    <a:effectLst>
      <a:outerShdw blurRad="50800" dist="38100" dir="18900000" algn="bl" rotWithShape="0">
        <a:prstClr val="black">
          <a:alpha val="40000"/>
        </a:prstClr>
      </a:outerShdw>
    </a:effectLst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FF6B2-3128-4887-A75A-3CA5C55AB63D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84879-3B05-4B1C-976F-8A6B7D10F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D3FCB-5AD3-43E9-BEDA-31F01F7C9C20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CEE1F-4989-40C8-B67C-0E5B2F86C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67120-9D9B-4246-BAB4-EF7AE5379B68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7DD42-9F88-415F-9B6D-2BC3209B4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D63A2-1414-47D4-8955-1DEC0AEE7398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8312A-6ABD-4BCF-89ED-B8D2CDB11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B431-114B-49C9-931B-3AE0797E95B4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FDB7A-9278-4492-8B57-E3BC84C66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563E-1C6A-43D0-A424-6F0C8D16C10C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5347F-5127-47C5-A526-D85215385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CB603-E593-4D19-962A-785804DB9564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4E610-3010-4066-9C96-8DCB36B7A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35DB2-D189-4235-8CE1-4356822651AD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82AC6-AFD9-4C45-8017-BD22441D4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AA005-F21A-4530-94F0-02F56EA67C6D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70082-3F95-454B-AD71-2A2B3D954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64ED-22AF-456F-BD02-F2C8A0FD195E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0C8F7-20C4-42C6-8E38-0F09BA22A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E246B-FA3C-4466-8D87-AB93F4A63D96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2CE23-12D8-4BAB-B715-CEB626CB3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0FBCB7-A7B3-4AC4-B23C-D29048459775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BC32DB-79DC-46E4-BF49-488E2E809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1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 descr="Istambul_Kazan_2012_fons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3960" y="620688"/>
            <a:ext cx="1588120" cy="161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0" y="2420888"/>
            <a:ext cx="9143999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ru-RU" sz="800" b="1" dirty="0">
              <a:latin typeface="Calibri" pitchFamily="34" charset="0"/>
            </a:endParaRPr>
          </a:p>
          <a:p>
            <a:pPr algn="ctr"/>
            <a:r>
              <a:rPr lang="en-US" altLang="ru-RU" sz="6000" b="1" dirty="0" smtClean="0">
                <a:latin typeface="Calibri" pitchFamily="34" charset="0"/>
              </a:rPr>
              <a:t>TATARSTAN</a:t>
            </a:r>
          </a:p>
          <a:p>
            <a:pPr algn="ctr"/>
            <a:endParaRPr lang="en-US" altLang="ru-RU" sz="4000" b="1" dirty="0">
              <a:latin typeface="Calibri" pitchFamily="34" charset="0"/>
            </a:endParaRPr>
          </a:p>
          <a:p>
            <a:pPr algn="ctr"/>
            <a:r>
              <a:rPr lang="en-US" altLang="ru-RU" sz="4000" b="1" dirty="0" smtClean="0">
                <a:latin typeface="Calibri" pitchFamily="34" charset="0"/>
              </a:rPr>
              <a:t>Kazan, Volga and much more</a:t>
            </a:r>
            <a:endParaRPr lang="ru-RU" altLang="ru-RU" sz="4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Istambul_Kazan_2012_fons3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0" y="18864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latin typeface="+mj-lt"/>
                <a:cs typeface="Arial" pitchFamily="34" charset="0"/>
              </a:rPr>
              <a:t>Companies engaged in tourism </a:t>
            </a:r>
            <a:endParaRPr lang="en-US" sz="40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en-US" sz="4000" b="1" dirty="0" smtClean="0">
                <a:latin typeface="+mj-lt"/>
                <a:cs typeface="Arial" pitchFamily="34" charset="0"/>
              </a:rPr>
              <a:t>in </a:t>
            </a:r>
            <a:r>
              <a:rPr lang="en-US" sz="4000" b="1" dirty="0">
                <a:latin typeface="+mj-lt"/>
                <a:cs typeface="Arial" pitchFamily="34" charset="0"/>
              </a:rPr>
              <a:t>the Republic of Tatarstan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1680" y="2890391"/>
            <a:ext cx="4392488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347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r>
              <a:rPr lang="en-US" sz="3600" b="1" dirty="0" smtClean="0">
                <a:latin typeface="+mn-lt"/>
                <a:cs typeface="Arial" pitchFamily="34" charset="0"/>
              </a:rPr>
              <a:t>hotels</a:t>
            </a:r>
            <a:endParaRPr lang="en-US" sz="3600" b="1" dirty="0" smtClean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r>
              <a:rPr lang="en-US" sz="4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620</a:t>
            </a:r>
            <a:r>
              <a:rPr lang="en-US" sz="3600" b="1" dirty="0" smtClean="0">
                <a:latin typeface="+mn-lt"/>
                <a:cs typeface="Arial" pitchFamily="34" charset="0"/>
              </a:rPr>
              <a:t> travel companies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Istambul_Kazan_2012_fons3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0" y="18864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latin typeface="+mn-lt"/>
              </a:rPr>
              <a:t>Kazan is the third popular tourist </a:t>
            </a:r>
            <a:endParaRPr lang="en-US" sz="4000" b="1" dirty="0" smtClean="0">
              <a:latin typeface="+mn-lt"/>
            </a:endParaRPr>
          </a:p>
          <a:p>
            <a:pPr algn="ctr"/>
            <a:r>
              <a:rPr lang="en-US" sz="4000" b="1" dirty="0">
                <a:latin typeface="+mn-lt"/>
              </a:rPr>
              <a:t>d</a:t>
            </a:r>
            <a:r>
              <a:rPr lang="en-US" sz="4000" b="1" dirty="0" smtClean="0">
                <a:latin typeface="+mn-lt"/>
              </a:rPr>
              <a:t>estination in Russia</a:t>
            </a:r>
            <a:endParaRPr lang="en-US" sz="4000" b="1" dirty="0">
              <a:latin typeface="+mn-lt"/>
            </a:endParaRPr>
          </a:p>
        </p:txBody>
      </p:sp>
      <p:sp>
        <p:nvSpPr>
          <p:cNvPr id="16387" name="TextBox 13"/>
          <p:cNvSpPr txBox="1">
            <a:spLocks noChangeArrowheads="1"/>
          </p:cNvSpPr>
          <p:nvPr/>
        </p:nvSpPr>
        <p:spPr bwMode="auto">
          <a:xfrm>
            <a:off x="4574545" y="1565968"/>
            <a:ext cx="43559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+mn-lt"/>
                <a:cs typeface="Arial" pitchFamily="34" charset="0"/>
              </a:rPr>
              <a:t>Services</a:t>
            </a:r>
            <a:r>
              <a:rPr lang="ru-RU" sz="2800" b="1" dirty="0" smtClean="0">
                <a:latin typeface="+mn-lt"/>
                <a:cs typeface="Arial" pitchFamily="34" charset="0"/>
              </a:rPr>
              <a:t> </a:t>
            </a:r>
            <a:r>
              <a:rPr lang="en-US" sz="2800" b="1" dirty="0" smtClean="0">
                <a:latin typeface="+mn-lt"/>
                <a:cs typeface="Arial" pitchFamily="34" charset="0"/>
              </a:rPr>
              <a:t>provided for </a:t>
            </a:r>
            <a:endParaRPr lang="en-US" sz="2800" b="1" dirty="0">
              <a:latin typeface="+mn-lt"/>
              <a:cs typeface="Arial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224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million USD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581560867"/>
              </p:ext>
            </p:extLst>
          </p:nvPr>
        </p:nvGraphicFramePr>
        <p:xfrm>
          <a:off x="107504" y="3212976"/>
          <a:ext cx="4283968" cy="3312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7504" y="1545727"/>
            <a:ext cx="4283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+mn-lt"/>
                <a:cs typeface="Arial" pitchFamily="34" charset="0"/>
              </a:rPr>
              <a:t>Tourist flow </a:t>
            </a:r>
            <a:r>
              <a:rPr lang="en-US" sz="2800" b="1" dirty="0" smtClean="0">
                <a:latin typeface="+mn-lt"/>
                <a:cs typeface="Arial" pitchFamily="34" charset="0"/>
              </a:rPr>
              <a:t>growth </a:t>
            </a:r>
            <a:endParaRPr lang="en-US" sz="2800" b="1" dirty="0">
              <a:latin typeface="+mn-lt"/>
              <a:cs typeface="Arial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12-15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% 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per year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34305788"/>
              </p:ext>
            </p:extLst>
          </p:nvPr>
        </p:nvGraphicFramePr>
        <p:xfrm>
          <a:off x="4834237" y="3212976"/>
          <a:ext cx="419154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Рисунок 1" descr="Istambul_Kazan_2012_fons3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0" y="18864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/>
              <a:t>Structure of tourist </a:t>
            </a:r>
            <a:r>
              <a:rPr lang="en-US" sz="3600" b="1" dirty="0" smtClean="0"/>
              <a:t>flow </a:t>
            </a:r>
            <a:r>
              <a:rPr lang="en-US" sz="3600" b="1" dirty="0"/>
              <a:t>by target groups</a:t>
            </a:r>
          </a:p>
        </p:txBody>
      </p:sp>
      <p:graphicFrame>
        <p:nvGraphicFramePr>
          <p:cNvPr id="18435" name="Диаграмма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53559582"/>
              </p:ext>
            </p:extLst>
          </p:nvPr>
        </p:nvGraphicFramePr>
        <p:xfrm>
          <a:off x="93663" y="692150"/>
          <a:ext cx="8956675" cy="5862638"/>
        </p:xfrm>
        <a:graphic>
          <a:graphicData uri="http://schemas.openxmlformats.org/presentationml/2006/ole">
            <p:oleObj spid="_x0000_s4101" name="Лист" r:id="rId4" imgW="8963011" imgH="585792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71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1" descr="Istambul_Kazan_2012_fons3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AutoShape 4" descr="data:image/jpeg;base64,/9j/4AAQSkZJRgABAQAAAQABAAD/2wCEAAkGBwgTBgkIExQWFhUXDR0TGRYYFhseIBofICEgHyAlHyUjKCghHSMlHxweJj0hJSksOi8uHx82RDMsNzQuMCsBCgoKDg0OGhAQGzckICU1Li0uLDc0NzAwLDU0NzQsLCw0NywvNC0sLzQuNDQsLDQsMDQsLDQsLSwsLy8sLCwsLP/AABEIACoAlAMBEQACEQEDEQH/xAAbAAADAQEBAQEAAAAAAAAAAAAFBgcEAwgAAv/EAEoQAAECBAIEBwoLBQkAAAAAAAECAwAEBREGEgchMVETIkFhcXKxCDU2QlJzdIGywhUXIzIzNDeRwdHSFBYkdaElVGJjZGWCkpP/xAAbAQABBQEBAAAAAAAAAAAAAAAGAAIDBAUBB//EADYRAAEDAgMFBQcEAgMAAAAAAAEAAgMEEQUhMRI0QXGBM1GxwfAGEzJykaHhFUJh0SIkFCNS/9oADAMBAAIRAxEAPwC4wklnen5NDoaW4hKvJUsA/cYcGOIuAldaIakuUxMy6EhS1pQN6lAdsdDS7QJL8S89JrVlQ4hZ3JWD2R0sc3UJLRDUl9CSUj7oV9k4fpzYUkkTusAi44itsbWDNIlcf4Ucmiwdzj86vdDXvxLjf7OvkuR8Va4wFKvoSSmumDBdYqLlLMsEHgwvNmXl+dltbfsMauG1kdPtbfGyY9pK36I8K1On0adlZgJzLmc4yqvqygdoiPEqllQ8OZwCTAQE9xnJ6zfCElw/AcK3nvbLnTe/Re8O2HWvZK60w1JfQklmVUJIP8AXWwu9sudN79F7w7Yda9krrTDUl40kJqaROsvtk8IlYKbazfktzwdPY1zSHaKsnCuaNcWN0h6vvhKuLwrg4QqcAOslWqxttNiYoxYhTueImch3JxYdVq0caQKtKsTVJSFvZ2SJdvWrK74oH+HlKRu54ZXUMcpEhytqf4/tJriMlwkcE4wqVe/iQ6gqBUp58KsBuH4JFh0Q59ZTU8f/AF25BLZJKxY5wZPUmelPlkrzgqQtF0qBHNtHSDElJVsqmnLRJzdlNFbr07N6FGXnlFTjdRS0VnaoAEgnebG1+aKcUDYq+zdCLrpN2pBw9UK0FTFMlc5XMpDRCL5iAb2BGwHl5rxpTxxGz5NG5poJ4LpiDCNdkpdmYmWS2lasoJIOu17ajujkNXFMSGG6RaQmXRljGVptIr00rjOr4NLTflEZ9Z3JFxc9EVa+kdUPY0aC9z9F1rrXQ/DdBrtaxI9MKUbKczPPG9kjcN5sLBPMNgiSeeKjiAA5BIAuK9I0CiyMnS2acwnKhI9ajylR5Sd8C00zpXl7zmpgLKSd0YTw1C6rvuRtYJo/p5qORKlLUfibrR/3VvsTFyTfmfKU0fCgWEVV9ycepMkVZ30ZFZTY5RrN1eKnefVFipELWiSXQLgvoF+MV4SrFPfYamUBPCJJSpKgoG1r+sXH3iO09VHUAlh0SLSNU9yWIZuZ0KVyXdUVrYdbQFE3JSVoIuebWOgCM50DY69haMjfwKde7UhYTdrZqpkpMqDz7RY4pscpIUqx8XUjWd140qkRbG1LoM/JNF+C74swbW5AsqmUABwmykqCgTygnfDaarinvsHRItI1TVg/S3PSlFRT3Ul7Ko5VE6wmwsOexvFOpwpsr9tpsnB9gkbDL7LeI6Y+u2RM2hSidgAUNfq2xoVDS6JwGtimDVercST0q1hyoTjhHBiWUTzi2znvs9cBsLHOka1ut1YOi8lUmfdl6pJ1BFszT6XQDsJSQRfm1QayMD2Fh4iyrhOtHqePKxVnJVqaWkhJUqzhabSm/KEbfuJjPljpKRl3N+1z904Fzlg0h4PnKeqR4eYDzrqVKIGY5bW8ZRubk7hElFVtn2thtgEnNsiLf2Iu/wA4HsmITv4+Vd/aiXc9tNnE084QLpldR3XIvEeMk+6aP5Sj1TR3RHg5TPTfcVFTBe1dyTpNFFqTQalMy89MMtlaWGuEcI5B+J1E2HIDG9JOyMtDja+QUQF056G8afsdY+DXT/DvrAv5C9gPQdh9R5Io4nR++Ztt+IfcJ7HWK9HQLKZRLujfpaF1XfcjfwTR/TzUUiVKX9jda/mrfYmLkm/M+Upo+FFu58Sn965xVtYlDr/5CIcZ7Ec12PVMXdGAfBlFP+evsTFXBPjf0TpEk4Y+ynF/nmPbEaE++RdfBMHwlaNAwH7+A/6RfuwzF936hdj1Tx3RHgzTfTfcVGfgvbO5eadJooDBKoVppkoXqlKSQNuEeS3fdmIF/wCsMkfsMLu7NdCdaxgTSAn+zFJeeaSeIEulTdhsIBPF6CBFCKtoz/mLA8s04tcj1B0K1BdDnHphSW3yj5FF7hJ2/KEX27LC9tvNFabGGCQBmbeP4ThHkgVIwppFkKmt2WZdQu2QqRkUlQ573SR0xYkqqKdtnkEJoDhoiVe0c6QJsM1OYIeeVcFBcQC2kWtyhAub6kxFDiFJFdjMh4+f1XS1xRGXwBir4uZuhlgcKaih1I4VuxTlIJvmsLHkiJ1dB/yhKDla2i7snZsi+h3BNfka1OzEy0EJUxlBDiFa738UkxBidZFOwBhXWNI1RvTJhmrT1GkJaWbC1Jmc6gVpTYZSPGI5TEGGVEcEhc82yXXgkZLBoawfWZH4XTNtBAdCAnjoVe2e+wneNsS4nVxT7HuzpfyXGNI1Sbi/RDXBiCaVJNJXLqOdHyiE5b7U2UQdR/pbni9TYrF7se9P+SaWG+SrOjtOIUUBElPt5XGrISvhErzp5L2JNxsN9urnjFrTCZNqE5H7KRt7ZpX0z4Qrc+5SjKthfBhzNdaE2vlt84i+wxbwyrigDveG17Jr2k6IBI6PsTJ0bVOjFkcMufQ6lPCN60gC5vew2bLxZfXwGqbIDkARoubJ2bIhofwRiCRr8zNTLQQhUvlBDiFa7g+KSYjxKshnjDWHiusaQc0Z0zYWrE/I0xqVbCyh1SlXWlNgQLfOIvEGGVMcDnGQ2uuvBOiV6Ho/xM3gDEdJWyA6840W08I3rCVAnXewsN8W5a+B1THIDkL3yTQ02IXbRNgLEcliz9vmGQhv9mWjMHEK1m1tQJPJDcRroZodlhzukxpBTTpjw1Vp6iSMrLIC1Jms6gVJTYZVDxiOUiKeGVEcEhc82yTngkZKSfFJjT+7p/8AZr9Ubf6rTf8Ar7FR7BSzhfwmpHprXtiLVT2L+R8E0aq01nSHXGqtPyqQzlbmFoF0KvZKiBfjbbCPOnVLw4gI3psDpZIWPcXXIB1HEX7k4t12cLKF8TWkHYfzjK/Vp72y+n5WK6jjBOqVJrSBWUyzzgDVw2SOIrkHWgqjjDnhp4kIBjxuoc8AgZkd/wDaT5DTPihc40yUS1ibfRr/AFxr1uGxQU75Gk3Av6yRfQsE9QyN+hNk3ULSBW3atLyqwzlUVXshQOpJPlHlEBk1bKxhcLeuqKKrBKaOFz23uLcR3gdyY6tiWfbk1PJCL3A1pP5wygr5Z5th9rZ+tUJYv/qUplj1uNUmYm0n16XkW30JYJLoTxkK2WJ8oboKqCkZPIWu7rrBw/E5qiQteBpf1msNG0s4kdYW4pMuLLtqbXu68VMYjFHI1sfEXzR1g2HQ1kTny3uDbI/gp4w1iypv04zCw3fhSnipIFgBznfA3UYlNG+wt9Pyn1uGwwybLb2t3/hcKtjKqNzqmUhu1gdaT+catDK6eEPdrmgbF8RlpKoxRgWAGv8AISJWtMWJWqo/LJRL2SQBdtd9gPlwUUuFwywte4m59dyt0lS+aFr3alFJbShiFUo08QxcthX0auUX8uBapmdHO+NugJH0NkeUuCUssMb3XuQCcxxF+5UFuuzhZSvia0g7D+cYv6tPe2X0/KxnUcYvqlSa0gVlMq84A1cNlQ4iuQX8qCqOMOeGniQgGPG6hzw0gZkd/wDaT5DTPihc40yUS1ibfRr/AFxr1uGxQU75Gk3Av6yRfQME9QyJ+hKbqFpArbtXl5VYZyqKr2QoHUlR8o8ogMmrZWMLhb11RPVYJTRwue29xbiO8DuTHVsSz7cmp5IRfMBrSfzhlBXyzzbD7WsfWqE8X/1KUyx63GqB/v5V9zX/AFV+qNzZQl+u1HcPof7ULwv4TUj01r2xBnU9i/kfBEg1T7ibwhrHprvtqjzJ/wAZ5len0O7xfK3wCpLH1ZvqDsjAPxIYfqeqns/9RmfNK7DB/D2jeYXj0PaN5hTSjd9JfrQSYrucvIr0nCd9i5qlYU8IpLpV7Co8xqeyd08Qjyv3Z/TxCdcRd619YRHhO8jkV557Sbg7mFLsed6WfSB7KoP8H7Y8vMIQwbtzy8wheFvqbvnPwEZ/tN20fLzXrPsz2D+fkqvgfvKrz6uwQD1nadFLinbdAseIu+i+qOyCHCt1b18V5P7Sb+7k3wUjxT3/AJzrDsEH2H7sz1xWlhu7M9cUxSPe2X8ynsEef129y/M7xK9cw/dovlb4BWJn6u31B2QMfuQzJqeqns/9QmfMq7DB/D2reY8V49B2jeY8VNKN30l+tBJiu5S8ivScJ32LmqVhTwikulfsKjzGp7J3TxCPK/dn9PEJ1xF3sX1hEeEbyORXnntJuDuYSlBUvOV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1" name="Text Box 34"/>
          <p:cNvSpPr txBox="1">
            <a:spLocks noChangeArrowheads="1"/>
          </p:cNvSpPr>
          <p:nvPr/>
        </p:nvSpPr>
        <p:spPr bwMode="auto">
          <a:xfrm>
            <a:off x="179388" y="2979738"/>
            <a:ext cx="431641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C3300"/>
                </a:solidFill>
                <a:latin typeface="+mj-lt"/>
              </a:rPr>
              <a:t>Three </a:t>
            </a:r>
            <a:r>
              <a:rPr lang="en-US" sz="2800" b="1" dirty="0">
                <a:solidFill>
                  <a:srgbClr val="CC3300"/>
                </a:solidFill>
                <a:latin typeface="+mj-lt"/>
              </a:rPr>
              <a:t>capitals of </a:t>
            </a:r>
            <a:r>
              <a:rPr lang="en-US" sz="2800" b="1" dirty="0" smtClean="0">
                <a:solidFill>
                  <a:srgbClr val="CC3300"/>
                </a:solidFill>
                <a:latin typeface="+mj-lt"/>
              </a:rPr>
              <a:t>Russia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latin typeface="+mj-lt"/>
              </a:rPr>
              <a:t>Moscow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latin typeface="+mj-lt"/>
              </a:rPr>
              <a:t>Saint-Petersburg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latin typeface="+mj-lt"/>
              </a:rPr>
              <a:t>Kazan</a:t>
            </a:r>
            <a:endParaRPr lang="ru-RU" sz="2800" b="1" dirty="0">
              <a:latin typeface="+mj-lt"/>
            </a:endParaRPr>
          </a:p>
        </p:txBody>
      </p:sp>
      <p:pic>
        <p:nvPicPr>
          <p:cNvPr id="37892" name="Picture 36" descr="ele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5" y="1340768"/>
            <a:ext cx="1144588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2" descr="C:\Documents and Settings\Admin\Рабочий стол\мира\hl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340768"/>
            <a:ext cx="113665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37" descr="Герб Санкт-Петербург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1340768"/>
            <a:ext cx="1322388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Box 11"/>
          <p:cNvSpPr txBox="1">
            <a:spLocks noChangeArrowheads="1"/>
          </p:cNvSpPr>
          <p:nvPr/>
        </p:nvSpPr>
        <p:spPr bwMode="auto">
          <a:xfrm>
            <a:off x="0" y="18891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Best way to explore Russia</a:t>
            </a:r>
            <a:endParaRPr lang="tr-TR" sz="4000" b="1" dirty="0">
              <a:latin typeface="+mj-lt"/>
            </a:endParaRPr>
          </a:p>
        </p:txBody>
      </p:sp>
      <p:pic>
        <p:nvPicPr>
          <p:cNvPr id="37896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t="7399"/>
          <a:stretch/>
        </p:blipFill>
        <p:spPr bwMode="auto">
          <a:xfrm>
            <a:off x="4860032" y="1340768"/>
            <a:ext cx="4200525" cy="540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1" descr="Istambul_Kazan_2012_fons3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AutoShape 4" descr="data:image/jpeg;base64,/9j/4AAQSkZJRgABAQAAAQABAAD/2wCEAAkGBwgTBgkIExQWFhUXDR0TGRYYFhseIBofICEgHyAlHyUjKCghHSMlHxweJj0hJSksOi8uHx82RDMsNzQuMCsBCgoKDg0OGhAQGzckICU1Li0uLDc0NzAwLDU0NzQsLCw0NywvNC0sLzQuNDQsLDQsMDQsLDQsLSwsLy8sLCwsLP/AABEIACoAlAMBEQACEQEDEQH/xAAbAAADAQEBAQEAAAAAAAAAAAAFBgcEAwgAAv/EAEoQAAECBAIEBwoLBQkAAAAAAAECAwAEBREGEgchMVETIkFhcXKxCDU2QlJzdIGywhUXIzIzNDeRwdHSFBYkdaElVGJjZGWCkpP/xAAbAQABBQEBAAAAAAAAAAAAAAAGAAIDBAUBB//EADYRAAEDAgMFBQcEAgMAAAAAAAEAAgMEEQUhMRI0QXGBM1GxwfAGEzJykaHhFUJh0SIkFCNS/9oADAMBAAIRAxEAPwC4wklnen5NDoaW4hKvJUsA/cYcGOIuAldaIakuUxMy6EhS1pQN6lAdsdDS7QJL8S89JrVlQ4hZ3JWD2R0sc3UJLRDUl9CSUj7oV9k4fpzYUkkTusAi44itsbWDNIlcf4Ucmiwdzj86vdDXvxLjf7OvkuR8Va4wFKvoSSmumDBdYqLlLMsEHgwvNmXl+dltbfsMauG1kdPtbfGyY9pK36I8K1On0adlZgJzLmc4yqvqygdoiPEqllQ8OZwCTAQE9xnJ6zfCElw/AcK3nvbLnTe/Re8O2HWvZK60w1JfQklmVUJIP8AXWwu9sudN79F7w7Yda9krrTDUl40kJqaROsvtk8IlYKbazfktzwdPY1zSHaKsnCuaNcWN0h6vvhKuLwrg4QqcAOslWqxttNiYoxYhTueImch3JxYdVq0caQKtKsTVJSFvZ2SJdvWrK74oH+HlKRu54ZXUMcpEhytqf4/tJriMlwkcE4wqVe/iQ6gqBUp58KsBuH4JFh0Q59ZTU8f/AF25BLZJKxY5wZPUmelPlkrzgqQtF0qBHNtHSDElJVsqmnLRJzdlNFbr07N6FGXnlFTjdRS0VnaoAEgnebG1+aKcUDYq+zdCLrpN2pBw9UK0FTFMlc5XMpDRCL5iAb2BGwHl5rxpTxxGz5NG5poJ4LpiDCNdkpdmYmWS2lasoJIOu17ajujkNXFMSGG6RaQmXRljGVptIr00rjOr4NLTflEZ9Z3JFxc9EVa+kdUPY0aC9z9F1rrXQ/DdBrtaxI9MKUbKczPPG9kjcN5sLBPMNgiSeeKjiAA5BIAuK9I0CiyMnS2acwnKhI9ajylR5Sd8C00zpXl7zmpgLKSd0YTw1C6rvuRtYJo/p5qORKlLUfibrR/3VvsTFyTfmfKU0fCgWEVV9ycepMkVZ30ZFZTY5RrN1eKnefVFipELWiSXQLgvoF+MV4SrFPfYamUBPCJJSpKgoG1r+sXH3iO09VHUAlh0SLSNU9yWIZuZ0KVyXdUVrYdbQFE3JSVoIuebWOgCM50DY69haMjfwKde7UhYTdrZqpkpMqDz7RY4pscpIUqx8XUjWd140qkRbG1LoM/JNF+C74swbW5AsqmUABwmykqCgTygnfDaarinvsHRItI1TVg/S3PSlFRT3Ul7Ko5VE6wmwsOexvFOpwpsr9tpsnB9gkbDL7LeI6Y+u2RM2hSidgAUNfq2xoVDS6JwGtimDVercST0q1hyoTjhHBiWUTzi2znvs9cBsLHOka1ut1YOi8lUmfdl6pJ1BFszT6XQDsJSQRfm1QayMD2Fh4iyrhOtHqePKxVnJVqaWkhJUqzhabSm/KEbfuJjPljpKRl3N+1z904Fzlg0h4PnKeqR4eYDzrqVKIGY5bW8ZRubk7hElFVtn2thtgEnNsiLf2Iu/wA4HsmITv4+Vd/aiXc9tNnE084QLpldR3XIvEeMk+6aP5Sj1TR3RHg5TPTfcVFTBe1dyTpNFFqTQalMy89MMtlaWGuEcI5B+J1E2HIDG9JOyMtDja+QUQF056G8afsdY+DXT/DvrAv5C9gPQdh9R5Io4nR++Ztt+IfcJ7HWK9HQLKZRLujfpaF1XfcjfwTR/TzUUiVKX9jda/mrfYmLkm/M+Upo+FFu58Sn965xVtYlDr/5CIcZ7Ec12PVMXdGAfBlFP+evsTFXBPjf0TpEk4Y+ynF/nmPbEaE++RdfBMHwlaNAwH7+A/6RfuwzF936hdj1Tx3RHgzTfTfcVGfgvbO5eadJooDBKoVppkoXqlKSQNuEeS3fdmIF/wCsMkfsMLu7NdCdaxgTSAn+zFJeeaSeIEulTdhsIBPF6CBFCKtoz/mLA8s04tcj1B0K1BdDnHphSW3yj5FF7hJ2/KEX27LC9tvNFabGGCQBmbeP4ThHkgVIwppFkKmt2WZdQu2QqRkUlQ573SR0xYkqqKdtnkEJoDhoiVe0c6QJsM1OYIeeVcFBcQC2kWtyhAub6kxFDiFJFdjMh4+f1XS1xRGXwBir4uZuhlgcKaih1I4VuxTlIJvmsLHkiJ1dB/yhKDla2i7snZsi+h3BNfka1OzEy0EJUxlBDiFa738UkxBidZFOwBhXWNI1RvTJhmrT1GkJaWbC1Jmc6gVpTYZSPGI5TEGGVEcEhc82yXXgkZLBoawfWZH4XTNtBAdCAnjoVe2e+wneNsS4nVxT7HuzpfyXGNI1Sbi/RDXBiCaVJNJXLqOdHyiE5b7U2UQdR/pbni9TYrF7se9P+SaWG+SrOjtOIUUBElPt5XGrISvhErzp5L2JNxsN9urnjFrTCZNqE5H7KRt7ZpX0z4Qrc+5SjKthfBhzNdaE2vlt84i+wxbwyrigDveG17Jr2k6IBI6PsTJ0bVOjFkcMufQ6lPCN60gC5vew2bLxZfXwGqbIDkARoubJ2bIhofwRiCRr8zNTLQQhUvlBDiFa7g+KSYjxKshnjDWHiusaQc0Z0zYWrE/I0xqVbCyh1SlXWlNgQLfOIvEGGVMcDnGQ2uuvBOiV6Ho/xM3gDEdJWyA6840W08I3rCVAnXewsN8W5a+B1THIDkL3yTQ02IXbRNgLEcliz9vmGQhv9mWjMHEK1m1tQJPJDcRroZodlhzukxpBTTpjw1Vp6iSMrLIC1Jms6gVJTYZVDxiOUiKeGVEcEhc82yTngkZKSfFJjT+7p/8AZr9Ubf6rTf8Ar7FR7BSzhfwmpHprXtiLVT2L+R8E0aq01nSHXGqtPyqQzlbmFoF0KvZKiBfjbbCPOnVLw4gI3psDpZIWPcXXIB1HEX7k4t12cLKF8TWkHYfzjK/Vp72y+n5WK6jjBOqVJrSBWUyzzgDVw2SOIrkHWgqjjDnhp4kIBjxuoc8AgZkd/wDaT5DTPihc40yUS1ibfRr/AFxr1uGxQU75Gk3Av6yRfQsE9QyN+hNk3ULSBW3atLyqwzlUVXshQOpJPlHlEBk1bKxhcLeuqKKrBKaOFz23uLcR3gdyY6tiWfbk1PJCL3A1pP5wygr5Z5th9rZ+tUJYv/qUplj1uNUmYm0n16XkW30JYJLoTxkK2WJ8oboKqCkZPIWu7rrBw/E5qiQteBpf1msNG0s4kdYW4pMuLLtqbXu68VMYjFHI1sfEXzR1g2HQ1kTny3uDbI/gp4w1iypv04zCw3fhSnipIFgBznfA3UYlNG+wt9Pyn1uGwwybLb2t3/hcKtjKqNzqmUhu1gdaT+catDK6eEPdrmgbF8RlpKoxRgWAGv8AISJWtMWJWqo/LJRL2SQBdtd9gPlwUUuFwywte4m59dyt0lS+aFr3alFJbShiFUo08QxcthX0auUX8uBapmdHO+NugJH0NkeUuCUssMb3XuQCcxxF+5UFuuzhZSvia0g7D+cYv6tPe2X0/KxnUcYvqlSa0gVlMq84A1cNlQ4iuQX8qCqOMOeGniQgGPG6hzw0gZkd/wDaT5DTPihc40yUS1ibfRr/AFxr1uGxQU75Gk3Av6yRfQME9QyJ+hKbqFpArbtXl5VYZyqKr2QoHUlR8o8ogMmrZWMLhb11RPVYJTRwue29xbiO8DuTHVsSz7cmp5IRfMBrSfzhlBXyzzbD7WsfWqE8X/1KUyx63GqB/v5V9zX/AFV+qNzZQl+u1HcPof7ULwv4TUj01r2xBnU9i/kfBEg1T7ibwhrHprvtqjzJ/wAZ5len0O7xfK3wCpLH1ZvqDsjAPxIYfqeqns/9RmfNK7DB/D2jeYXj0PaN5hTSjd9JfrQSYrucvIr0nCd9i5qlYU8IpLpV7Co8xqeyd08Qjyv3Z/TxCdcRd619YRHhO8jkV557Sbg7mFLsed6WfSB7KoP8H7Y8vMIQwbtzy8wheFvqbvnPwEZ/tN20fLzXrPsz2D+fkqvgfvKrz6uwQD1nadFLinbdAseIu+i+qOyCHCt1b18V5P7Sb+7k3wUjxT3/AJzrDsEH2H7sz1xWlhu7M9cUxSPe2X8ynsEef129y/M7xK9cw/dovlb4BWJn6u31B2QMfuQzJqeqns/9QmfMq7DB/D2reY8V49B2jeY8VNKN30l+tBJiu5S8ivScJ32LmqVhTwikulfsKjzGp7J3TxCPK/dn9PEJ1xF3sX1hEeEbyORXnntJuDuYSlBUvOV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1" name="Text Box 34"/>
          <p:cNvSpPr txBox="1">
            <a:spLocks noChangeArrowheads="1"/>
          </p:cNvSpPr>
          <p:nvPr/>
        </p:nvSpPr>
        <p:spPr bwMode="auto">
          <a:xfrm>
            <a:off x="3643306" y="1571612"/>
            <a:ext cx="48577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latin typeface="+mn-lt"/>
              </a:rPr>
              <a:t>KAZAN </a:t>
            </a:r>
            <a:r>
              <a:rPr lang="en-US" sz="3000" b="1" dirty="0" smtClean="0">
                <a:latin typeface="+mn-lt"/>
              </a:rPr>
              <a:t>–</a:t>
            </a:r>
            <a:r>
              <a:rPr lang="en-US" sz="3000" b="1" dirty="0" smtClean="0">
                <a:latin typeface="+mn-lt"/>
              </a:rPr>
              <a:t> </a:t>
            </a:r>
            <a:r>
              <a:rPr lang="en-US" sz="3000" b="1" dirty="0" smtClean="0">
                <a:latin typeface="+mn-lt"/>
              </a:rPr>
              <a:t>Top-10 </a:t>
            </a:r>
            <a:r>
              <a:rPr lang="en-US" sz="3000" b="1" dirty="0" smtClean="0">
                <a:latin typeface="+mn-lt"/>
              </a:rPr>
              <a:t>destinations </a:t>
            </a:r>
            <a:r>
              <a:rPr lang="en-US" sz="3000" b="1" dirty="0" smtClean="0">
                <a:latin typeface="+mn-lt"/>
              </a:rPr>
              <a:t>on the rise in the </a:t>
            </a:r>
            <a:r>
              <a:rPr lang="en-US" sz="3000" b="1" dirty="0" smtClean="0">
                <a:latin typeface="+mn-lt"/>
              </a:rPr>
              <a:t>world</a:t>
            </a:r>
            <a:endParaRPr lang="ru-RU" sz="3000" b="1" dirty="0">
              <a:latin typeface="+mn-lt"/>
            </a:endParaRPr>
          </a:p>
        </p:txBody>
      </p:sp>
      <p:sp>
        <p:nvSpPr>
          <p:cNvPr id="37895" name="TextBox 11"/>
          <p:cNvSpPr txBox="1">
            <a:spLocks noChangeArrowheads="1"/>
          </p:cNvSpPr>
          <p:nvPr/>
        </p:nvSpPr>
        <p:spPr bwMode="auto">
          <a:xfrm>
            <a:off x="0" y="18891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Ratings - 2014</a:t>
            </a:r>
            <a:endParaRPr lang="tr-TR" sz="4000" b="1" dirty="0">
              <a:latin typeface="+mj-lt"/>
            </a:endParaRPr>
          </a:p>
        </p:txBody>
      </p:sp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3214678" y="4572008"/>
            <a:ext cx="55721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000" b="1" dirty="0" smtClean="0">
                <a:latin typeface="+mn-lt"/>
              </a:rPr>
              <a:t>TATARSTAN – </a:t>
            </a:r>
            <a:r>
              <a:rPr lang="ru-RU" sz="3000" b="1" dirty="0" smtClean="0">
                <a:latin typeface="+mn-lt"/>
              </a:rPr>
              <a:t>«</a:t>
            </a:r>
            <a:r>
              <a:rPr lang="en-US" sz="3000" b="1" dirty="0" smtClean="0">
                <a:latin typeface="Calibri" pitchFamily="34" charset="0"/>
              </a:rPr>
              <a:t>The </a:t>
            </a:r>
            <a:r>
              <a:rPr lang="en-US" sz="3000" b="1" dirty="0" smtClean="0">
                <a:latin typeface="Calibri" pitchFamily="34" charset="0"/>
              </a:rPr>
              <a:t>best region </a:t>
            </a:r>
            <a:endParaRPr lang="en-US" sz="3000" b="1" dirty="0" smtClean="0">
              <a:latin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3000" b="1" dirty="0" smtClean="0">
                <a:latin typeface="Calibri" pitchFamily="34" charset="0"/>
              </a:rPr>
              <a:t>for </a:t>
            </a:r>
            <a:r>
              <a:rPr lang="en-US" sz="3000" b="1" dirty="0" smtClean="0">
                <a:latin typeface="Calibri" pitchFamily="34" charset="0"/>
              </a:rPr>
              <a:t>travel in </a:t>
            </a:r>
            <a:r>
              <a:rPr lang="en-US" sz="3000" b="1" dirty="0" smtClean="0">
                <a:latin typeface="Calibri" pitchFamily="34" charset="0"/>
              </a:rPr>
              <a:t>Russia</a:t>
            </a:r>
            <a:r>
              <a:rPr lang="ru-RU" sz="3000" b="1" dirty="0" smtClean="0">
                <a:latin typeface="Calibri" pitchFamily="34" charset="0"/>
              </a:rPr>
              <a:t>»</a:t>
            </a:r>
            <a:endParaRPr lang="en-US" sz="3000" b="1" dirty="0" smtClean="0">
              <a:latin typeface="Calibri" pitchFamily="34" charset="0"/>
            </a:endParaRPr>
          </a:p>
        </p:txBody>
      </p:sp>
      <p:pic>
        <p:nvPicPr>
          <p:cNvPr id="28676" name="Picture 4" descr="Travellers' Choi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71546"/>
            <a:ext cx="2286016" cy="2125031"/>
          </a:xfrm>
          <a:prstGeom prst="rect">
            <a:avLst/>
          </a:prstGeom>
          <a:noFill/>
        </p:spPr>
      </p:pic>
      <p:pic>
        <p:nvPicPr>
          <p:cNvPr id="28683" name="Picture 11" descr="C:\Users\Samsung\Desktop\командировки С.Е\видео\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298" y="4214818"/>
            <a:ext cx="2415502" cy="1709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1" descr="Istambul_Kazan_2012_fons3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AutoShape 4" descr="data:image/jpeg;base64,/9j/4AAQSkZJRgABAQAAAQABAAD/2wCEAAkGBwgTBgkIExQWFhUXDR0TGRYYFhseIBofICEgHyAlHyUjKCghHSMlHxweJj0hJSksOi8uHx82RDMsNzQuMCsBCgoKDg0OGhAQGzckICU1Li0uLDc0NzAwLDU0NzQsLCw0NywvNC0sLzQuNDQsLDQsMDQsLDQsLSwsLy8sLCwsLP/AABEIACoAlAMBEQACEQEDEQH/xAAbAAADAQEBAQEAAAAAAAAAAAAFBgcEAwgAAv/EAEoQAAECBAIEBwoLBQkAAAAAAAECAwAEBREGEgchMVETIkFhcXKxCDU2QlJzdIGywhUXIzIzNDeRwdHSFBYkdaElVGJjZGWCkpP/xAAbAQABBQEBAAAAAAAAAAAAAAAGAAIDBAUBB//EADYRAAEDAgMFBQcEAgMAAAAAAAEAAgMEEQUhMRI0QXGBM1GxwfAGEzJykaHhFUJh0SIkFCNS/9oADAMBAAIRAxEAPwC4wklnen5NDoaW4hKvJUsA/cYcGOIuAldaIakuUxMy6EhS1pQN6lAdsdDS7QJL8S89JrVlQ4hZ3JWD2R0sc3UJLRDUl9CSUj7oV9k4fpzYUkkTusAi44itsbWDNIlcf4Ucmiwdzj86vdDXvxLjf7OvkuR8Va4wFKvoSSmumDBdYqLlLMsEHgwvNmXl+dltbfsMauG1kdPtbfGyY9pK36I8K1On0adlZgJzLmc4yqvqygdoiPEqllQ8OZwCTAQE9xnJ6zfCElw/AcK3nvbLnTe/Re8O2HWvZK60w1JfQklmVUJIP8AXWwu9sudN79F7w7Yda9krrTDUl40kJqaROsvtk8IlYKbazfktzwdPY1zSHaKsnCuaNcWN0h6vvhKuLwrg4QqcAOslWqxttNiYoxYhTueImch3JxYdVq0caQKtKsTVJSFvZ2SJdvWrK74oH+HlKRu54ZXUMcpEhytqf4/tJriMlwkcE4wqVe/iQ6gqBUp58KsBuH4JFh0Q59ZTU8f/AF25BLZJKxY5wZPUmelPlkrzgqQtF0qBHNtHSDElJVsqmnLRJzdlNFbr07N6FGXnlFTjdRS0VnaoAEgnebG1+aKcUDYq+zdCLrpN2pBw9UK0FTFMlc5XMpDRCL5iAb2BGwHl5rxpTxxGz5NG5poJ4LpiDCNdkpdmYmWS2lasoJIOu17ajujkNXFMSGG6RaQmXRljGVptIr00rjOr4NLTflEZ9Z3JFxc9EVa+kdUPY0aC9z9F1rrXQ/DdBrtaxI9MKUbKczPPG9kjcN5sLBPMNgiSeeKjiAA5BIAuK9I0CiyMnS2acwnKhI9ajylR5Sd8C00zpXl7zmpgLKSd0YTw1C6rvuRtYJo/p5qORKlLUfibrR/3VvsTFyTfmfKU0fCgWEVV9ycepMkVZ30ZFZTY5RrN1eKnefVFipELWiSXQLgvoF+MV4SrFPfYamUBPCJJSpKgoG1r+sXH3iO09VHUAlh0SLSNU9yWIZuZ0KVyXdUVrYdbQFE3JSVoIuebWOgCM50DY69haMjfwKde7UhYTdrZqpkpMqDz7RY4pscpIUqx8XUjWd140qkRbG1LoM/JNF+C74swbW5AsqmUABwmykqCgTygnfDaarinvsHRItI1TVg/S3PSlFRT3Ul7Ko5VE6wmwsOexvFOpwpsr9tpsnB9gkbDL7LeI6Y+u2RM2hSidgAUNfq2xoVDS6JwGtimDVercST0q1hyoTjhHBiWUTzi2znvs9cBsLHOka1ut1YOi8lUmfdl6pJ1BFszT6XQDsJSQRfm1QayMD2Fh4iyrhOtHqePKxVnJVqaWkhJUqzhabSm/KEbfuJjPljpKRl3N+1z904Fzlg0h4PnKeqR4eYDzrqVKIGY5bW8ZRubk7hElFVtn2thtgEnNsiLf2Iu/wA4HsmITv4+Vd/aiXc9tNnE084QLpldR3XIvEeMk+6aP5Sj1TR3RHg5TPTfcVFTBe1dyTpNFFqTQalMy89MMtlaWGuEcI5B+J1E2HIDG9JOyMtDja+QUQF056G8afsdY+DXT/DvrAv5C9gPQdh9R5Io4nR++Ztt+IfcJ7HWK9HQLKZRLujfpaF1XfcjfwTR/TzUUiVKX9jda/mrfYmLkm/M+Upo+FFu58Sn965xVtYlDr/5CIcZ7Ec12PVMXdGAfBlFP+evsTFXBPjf0TpEk4Y+ynF/nmPbEaE++RdfBMHwlaNAwH7+A/6RfuwzF936hdj1Tx3RHgzTfTfcVGfgvbO5eadJooDBKoVppkoXqlKSQNuEeS3fdmIF/wCsMkfsMLu7NdCdaxgTSAn+zFJeeaSeIEulTdhsIBPF6CBFCKtoz/mLA8s04tcj1B0K1BdDnHphSW3yj5FF7hJ2/KEX27LC9tvNFabGGCQBmbeP4ThHkgVIwppFkKmt2WZdQu2QqRkUlQ573SR0xYkqqKdtnkEJoDhoiVe0c6QJsM1OYIeeVcFBcQC2kWtyhAub6kxFDiFJFdjMh4+f1XS1xRGXwBir4uZuhlgcKaih1I4VuxTlIJvmsLHkiJ1dB/yhKDla2i7snZsi+h3BNfka1OzEy0EJUxlBDiFa738UkxBidZFOwBhXWNI1RvTJhmrT1GkJaWbC1Jmc6gVpTYZSPGI5TEGGVEcEhc82yXXgkZLBoawfWZH4XTNtBAdCAnjoVe2e+wneNsS4nVxT7HuzpfyXGNI1Sbi/RDXBiCaVJNJXLqOdHyiE5b7U2UQdR/pbni9TYrF7se9P+SaWG+SrOjtOIUUBElPt5XGrISvhErzp5L2JNxsN9urnjFrTCZNqE5H7KRt7ZpX0z4Qrc+5SjKthfBhzNdaE2vlt84i+wxbwyrigDveG17Jr2k6IBI6PsTJ0bVOjFkcMufQ6lPCN60gC5vew2bLxZfXwGqbIDkARoubJ2bIhofwRiCRr8zNTLQQhUvlBDiFa7g+KSYjxKshnjDWHiusaQc0Z0zYWrE/I0xqVbCyh1SlXWlNgQLfOIvEGGVMcDnGQ2uuvBOiV6Ho/xM3gDEdJWyA6840W08I3rCVAnXewsN8W5a+B1THIDkL3yTQ02IXbRNgLEcliz9vmGQhv9mWjMHEK1m1tQJPJDcRroZodlhzukxpBTTpjw1Vp6iSMrLIC1Jms6gVJTYZVDxiOUiKeGVEcEhc82yTngkZKSfFJjT+7p/8AZr9Ubf6rTf8Ar7FR7BSzhfwmpHprXtiLVT2L+R8E0aq01nSHXGqtPyqQzlbmFoF0KvZKiBfjbbCPOnVLw4gI3psDpZIWPcXXIB1HEX7k4t12cLKF8TWkHYfzjK/Vp72y+n5WK6jjBOqVJrSBWUyzzgDVw2SOIrkHWgqjjDnhp4kIBjxuoc8AgZkd/wDaT5DTPihc40yUS1ibfRr/AFxr1uGxQU75Gk3Av6yRfQsE9QyN+hNk3ULSBW3atLyqwzlUVXshQOpJPlHlEBk1bKxhcLeuqKKrBKaOFz23uLcR3gdyY6tiWfbk1PJCL3A1pP5wygr5Z5th9rZ+tUJYv/qUplj1uNUmYm0n16XkW30JYJLoTxkK2WJ8oboKqCkZPIWu7rrBw/E5qiQteBpf1msNG0s4kdYW4pMuLLtqbXu68VMYjFHI1sfEXzR1g2HQ1kTny3uDbI/gp4w1iypv04zCw3fhSnipIFgBznfA3UYlNG+wt9Pyn1uGwwybLb2t3/hcKtjKqNzqmUhu1gdaT+catDK6eEPdrmgbF8RlpKoxRgWAGv8AISJWtMWJWqo/LJRL2SQBdtd9gPlwUUuFwywte4m59dyt0lS+aFr3alFJbShiFUo08QxcthX0auUX8uBapmdHO+NugJH0NkeUuCUssMb3XuQCcxxF+5UFuuzhZSvia0g7D+cYv6tPe2X0/KxnUcYvqlSa0gVlMq84A1cNlQ4iuQX8qCqOMOeGniQgGPG6hzw0gZkd/wDaT5DTPihc40yUS1ibfRr/AFxr1uGxQU75Gk3Av6yRfQME9QyJ+hKbqFpArbtXl5VYZyqKr2QoHUlR8o8ogMmrZWMLhb11RPVYJTRwue29xbiO8DuTHVsSz7cmp5IRfMBrSfzhlBXyzzbD7WsfWqE8X/1KUyx63GqB/v5V9zX/AFV+qNzZQl+u1HcPof7ULwv4TUj01r2xBnU9i/kfBEg1T7ibwhrHprvtqjzJ/wAZ5len0O7xfK3wCpLH1ZvqDsjAPxIYfqeqns/9RmfNK7DB/D2jeYXj0PaN5hTSjd9JfrQSYrucvIr0nCd9i5qlYU8IpLpV7Co8xqeyd08Qjyv3Z/TxCdcRd619YRHhO8jkV557Sbg7mFLsed6WfSB7KoP8H7Y8vMIQwbtzy8wheFvqbvnPwEZ/tN20fLzXrPsz2D+fkqvgfvKrz6uwQD1nadFLinbdAseIu+i+qOyCHCt1b18V5P7Sb+7k3wUjxT3/AJzrDsEH2H7sz1xWlhu7M9cUxSPe2X8ynsEef129y/M7xK9cw/dovlb4BWJn6u31B2QMfuQzJqeqns/9QmfMq7DB/D2reY8V49B2jeY8VNKN30l+tBJiu5S8ivScJ32LmqVhTwikulfsKjzGp7J3TxCPK/dn9PEJ1xF3sX1hEeEbyORXnntJuDuYSlBUvOV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0" y="5713437"/>
            <a:ext cx="9174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www.GoKazan.com</a:t>
            </a:r>
            <a:endParaRPr lang="tr-TR" sz="2800" b="1" dirty="0">
              <a:latin typeface="+mj-lt"/>
            </a:endParaRPr>
          </a:p>
        </p:txBody>
      </p:sp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0" y="4851424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+mj-lt"/>
              </a:rPr>
              <a:t>Welcome to Tatarstan</a:t>
            </a:r>
            <a:endParaRPr lang="tr-TR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AutoShape 2" descr="data:image/jpeg;base64,/9j/4AAQSkZJRgABAQAAAQABAAD/2wCEAAkGBhQSEBQUEhQWFRUWFxUYFhQXFhUUGBgUGhYWFRUUFxcXHCYfFxkjHBUXHy8iIycpLCwsFR4xNTAqNSYrLCkBCQoKDgwOGg8PGi0kHyQsLCwsLCwsLCwsLCksLCksLCwsLCwsKSwsLCwsKSwsLCwsLCksLCksLCwsLCwsLCksKf/AABEIALgBEwMBIgACEQEDEQH/xAAcAAABBQEBAQAAAAAAAAAAAAADAAEEBQYCBwj/xABOEAACAQMCAwUEBQYJCgYDAAABAhEAAxIEIQUxQQYTIlFhMnGBkQcUQlKhI2KxwdHwFRYzU1RygqLhJENzg5KTo7LS8Rc0RFXC0yVjlP/EABoBAQEBAQEBAQAAAAAAAAAAAAABAgMEBgX/xAArEQACAgIBBAEDAwUBAAAAAAAAAQIRAxIhEzFBUXEUImGhscEEMkKB0QX/2gAMAwEAAhEDEQA/ALbGljRcafGvoT58FjSwouNLGloA8KWFFwpYUtCmCwpYUbClhUtCmCwpYUXClhVtCgWFLCi4UsKWQFjT40TClhVAPCljRMKWFADilFEwpYUAMimxouFLGhAUUoouFNhSwDg0oNExpY0sA96beiY0saAHv60pPmaJFKKAFJ8z86UnzNEiljQcg8j5n5mlJ8z866KU+FByDyPmfnSyPmfma7wpYUHIPI+Z+ZpV3jT04LyHxp8aJhT4Vxs6gsafGiYU+FLFAsaWNFwp8aligONPjRcaWNWxQLGljRsaWNLAHGljRsaWNLIBwpYUbGljSxQHClhRsaWNLJQLClhRcaWNLFAcKWFGxpY0sUgOFLCjY0satikBwpsaPjSxpYpAMaWNHxpsaWSkBxpsaPjTYUsUBxpsaPhTYUsagcKbCj4UsKuzGoDCmwo+FNhTZjUDhSo2FKmzLqGilFFxp8a4WdqBRT40TGnxpYoFjT4USKUUsUDwpY0XGljSxQLGnxouNLGligWNLGi4UsKWKBxSxomFLCligeNLGiYUsKWKB40sKJhT4UsUCwpYUTClhSxQPCmwouFLCligWFLCi4UsKtk1A4UsKNjTY0sagsKWFFwpY0sagsKYpRcabGligeFNjRcaWNLJqBxpsaPFLGljUBjSosU1LFINjSxruKfGuNnejjGljXcU8UsUcRTxXVKlijmKUV1ThaWKOMafGu8KfCligeNKKJjSxpYoHFKKLjSxpYoFFKKLjTY0sUDilFExpY0sUDilFExpYUsUQOJ60WbebcslHTqek1LigcWW33Di4CZUxE7EAnLkZjy9aLozNtCTMqpkSOYHQ702XYmjXPg6io+qv4taH33K/wBxjt8QKmBaicTvW1TxgFs7ZXxQwGRJIE+KYiKjnXJdHLhB4pY0TClhVsUCxpRRMaYxVsUDpVKs6Jm39kSBk3hEkwB6kkjlUrTcORuT57wcYgEcxO+9YeRLybjilIq8abCrTX8OS0jO1xVRRLM5ACjnLN9ke+sovbLSF8RdBHS4oLWzBggOoMR6wPWp1o+w8Ml4LcrTMlZ/T9pR39xGcFf82zcm9VxXlPzgkVccNuXLzAKBES2zkhjuEkLjtIkz6dCaLNF+TPTZMtaSRNKrazw1woG3zpUeX8mli/BUs4AkkADqdhVHr+1KqGFm3cvMpWcLZKkH7SuSqsPUExWs7rSyP84eklG+9yjcez8jRtfp7TIyd3syE5TIB7s3BsdpkV5JZ/R7Y4kuWZjRa69cgm0lpT9+5k3+yAP01N1OqW3bdzLlFZsLcFmgE4os7sYgCedZS7qgly2gUePryip4t1h5Zd7Oijj7alxpuIC5bS4gK5BSUueB1nmrKTsw6ipy255EH3GsZpdebqs1tT4XwILEcoyI28jT8QvhGtgie8cLv0mK2s0ro5uGNq0bIpHMRTVV8BsqocgCco+GKkDb1J+frVt8B+P7a6LPHyT6ab7HNPSJ9B+NOD6U68B9LkGinxpE02VXrQJ9Lk9D40sacN+8/wCFKadaBPpsnobGljXUj1pCKvWh7J9Pk9fsc400V3tSxp1YeyfT5PRxFKK6ilhV6sPY6E/R2lhXt3gwB/JOdxMEbgjyNZ3iXGF0tqzbtrnduYrat5RLH7TE9JPxJ9a0lloW4PvIyj0JGxPpVFxHsxbvXLD3AJtBwSGPtbdyw2jYySp2O3OkMsFK2SeDK41FFU3ao2Se8YXIPjiFIMAkLHQAjYz7+dazR3UvaR7iw6t3LKYnYtMweVZ3iPZM3MyO7BxXu4XAC6OV1gAcogeHlVv2d0J0+jew0AlpXElljvGfmQCOfKK1kzY5paqjlg/ps2Nvd2SqJY0rP7In9FAs8Y063XtXl3t2u+Nx1U2wmWECTJacRGP2hEzV+dXd7tWt6dzIBCM1u0QOgYEnE+kbVyeZeDusFf3EazwM/baPQftoiNYQkASwPM+fvO1ZjinHONd4Ft6GzbSfFcN23fgfex722duZAU+QrK2ePcU1Fy93Nu3dCkwqouR8RHiJuhV3B2O5AJAjeuMs3hs9EMHFpHq51GXUfAiulj0/CvHH41xZTi+is5zEQg3+F2B86nLe41/7an+8tr+m9S0Q9UfXovtMB6nYfPlWV7UHTlSbMF1ILd2EB5giXMAezI3mQI5Vkr9/ikEXtFatpvkzam2Y2JgLbdmLEAwI3rNXe9tk3OY9keIuoYrs4AP4muOSdcGXZ6joO0WgRV729pe9ABYsbSvM7EgwV57bdasf486M5Aauwcfai4px3jeDtvtXieqLsFCR3rqCxwkLDEgEch4mkdPye21Bbgr27T4NFtCveEDNHaBcgmZnYTsRtHXaLL+Dpkholz3Vnt7dttL/AEhPx/ZSrycaR4GV/gwMD2r4B5bSGEjbzpV03fo5Uz0Xg2uUXrZCzz6fP8Ca1Oo4sIxC7shj3d2zfoEV5voeK924K7FS0DFiNxvMnyNT37V3CPsiB0Q7DEr19CfnUm7fBuPC5IB1IUoOeUgGPIx51JVzMb++P8aq7RkgQxIJx8En2jy2/eKT3L5LG3liACTiuwMxMj0NKIWOnWAcVCCT9mJO3i25+/0rss20CZI9NvOJqoW9qD1I9ITn8BXL3b4AJJIkdB7h9mrX4JsvDNBpte9rIYqZadyVPsqOUelSG46/82P9o/srNjilwqMifUY5e8ct6k6LG64UvuSfDBU8p+zB6VEkbWWSXcvRxlz9gfOaLb4ix5gD4H9tVmi4LZu3DbDQwJGJuXAYBILRlMVAL2+8KBruxICy7RGx3bcj9tVwKs8maXUalzaQqyKzG4CILEBWxBjL7XOq3TvcTxd4G3YkFT4gSSBu55SBPPYVTvq1nGHJJKifODygzPu86rG1TAnEMPsjl0B8+piqmkqMucm7s3C8WeJCgzyj/E12vFX6qKwbcXa2klmVVEnkI22A9/TpRP4Vd2a3j3qkMChIZWIV81ZRuBsp35hq5uUTfUn7NM/au7JC6YsASJyAmDEgHeDE/Go1ztxcQ+LTMP7UfiRBqfouyeiLIn1Owbhs27xiysAPsOY2MhtvSspxvRWk1TDT2baoCFmyqKCR7eRXYlWJHwrdIdaRcj6Qp/zBj+t/hU/h3bJboMKFI+yTJjlIjpWKSw2MhCZ3295G+/PY/KuBYaJ7ttj5DnyqUXqS9nolzjZEyFERuT58hzp7fGiQCCm++x/xrH8L4sHupYC5OwYDdRJVGc8/RCedWuqZ0JVrLTirfZPMA859aip9kZ6kn5LtuMnb2N/f+G+9c2+PkiRh+P7fQ/KqO3roYA2TO/3PKfPlRW4iSo/ImDHl18/KKasvUfsuF4yRPs+7yp242Y+x8/8AGqm5rj0tHpzIHMnn5HwmkdU/S10H2h++1NX6L1H7Lvsvp11HEbj3AD3Vm0UWZXPvbvjI6kYKV8pnnBHoE15z2Q17jV3CEUTZtAgsf5x+oB862a8RfMAqgBYKCGY+ZO2I6A0SE3bv4JN72j8K8V1X0nvwsixb01u4HN68XLFCS2ovrBCjeAgA9AB0r0ztr2o+pIHxyZjCyYWQJOR58q+dO2eu72+m0FEZD/vblyf+KR/Z9azw5UL+1r4/k23/AI73nI/yKwSSBJdz6fdrddh+297XX71u5atottVYMhdssiRzOwiK8E4bwm69sajD8iLotNcJQKHjLEhjPskHkRvXqH0ScVjW37RBm5bB9ALbwxG3UuJirLhmL7HpXGuDLeUAojETj3gJRJEFgoI8UEj4nevMeOcJ1FtlW6gdGuM6kKeUOSAgjHKSsQTLAge1PpvHOPLprV18Sxt2w8dDkxRd+m43MbCsFo/pCfWam3pittHuFu6YZHGFlshPiBWdwQdh0rnL0V0ZC7eDO3iCMbZVZEplkywxJkchB/DpVlw/gf8Ak5IE2xkWORUqcSvdlQYuDGGkmJTblQuI6A5X52ZbFognaC2qwg4nzAHXb3RWu4bw0XOHO+YBW3cAUCN1zYqd5Ig7dRBmemYHbKu3wv2RO4VdVbKrkjYysu3iOLESSZJ5cyST1JpV5TxDjt23ddCYKsQQCGEzvuJB39aVa2Zws2S8S04O7Ay3T+rMfITXH8NWASYJn+pG0+tZfUaC4vdsyBFuEsjEMSYQBiBI23gbb86Jp0s4r3ly6Dv7Fu0AP7Rea9exy0NFw7j1sXwcftKOY28ZM/I/hUTW9oms3bnsotxFGMrumRZNg2x8RP4bVD0F3T27qsbV24yPMO6QSNxKYtv8ek1zgb7Xbi2mLfYCo7qoMjEFR9kERPLHblWJSLqjleN3SVGZkkSigiRJ5E9T6HpWg1Vsooa4zsoCkiSQWbYR0gH8agaLhl06jSl7LQbloHwk7ZJJcD2T4jMgcj61oe01m3Y1FpjaytgBnSBBM4gQdvL5VYuzE1XJjjpbgtvdIGzDwtcWRmxUCJ6Hn5fMUDg1x+8LLEj8owz7snEmEDwYnr6Ze6tL/G/h+QA0CSYAPd2OfsgcvdWe7Rdo7WptqLGmTTOhJJQKMxEYEhFnz61yprk6Ueh8C0bqovSjF5uuSyr42UkKpJJw5dTtNZbjGrvcPvJcvLbupdknuSXKnfNQWCg+0sHYnc7cqoz2oF+yLTqAUhVO8d2oOJYbmYLEn83lVbqdEcrItl7md1RCKWPhxkLsSf5Ty3gbbUlL7bszRsuKaG1espf02rQXGDGwFLZM0Ei2ylYDEpj4o361U6bji3NLk8d6k5SVQl8WIKplO6+Ijlz2qv4nw9rWWFm7bEgrbcMGI8Vy48MvsEWzvA2mNlERuHW1e9bvMGW2XW2WEuGvsCoSQIjYsd9oBk1wnkb2/gakbX6i53kkyt0rt6lFIESdx7PMg/Da3+svdvugwRmSLjiQAxCo2LbQSBE7g8uVV+s0r/V0MnZc5kkqE2VkBgYkMcYmcF8xHPDGbvmvYtdbxyoXxh2IMsgMAGWG5jY8o2xFKSRaNn2a7R3LIuXLl5DJtWswLjuwUt7CgEKBLZExufIRU3hd2x3zWmv2Exm4jQbaEPclsSS2+UmDBIExFVfAOOtprgupoyzY4/lHubDwgkhi2ROEgncAnzNaB/pY1CCTpLSj/SH9EV6IKad2a0vuT9LplsW2u2mS9bYXELI2y3CU2JZYEzznlTfUrI01m857u238qZyIJuMi4AL4jliOgA3rMcV+k83sluoiKdyudwrsABtEDLkPWag6rixv6Wx3UJbuZA2x7Pgu3OWfLcE7V6NnQ1V0RuF251ouqrqLfenZpCk27qbtiOecAbc+taXVdpbasxuBt1TchuqKwB28tqu+yXC7Q4W5Ko1xnuNcEq5EMy25EnHwAEDb2j515DrOJsblsO0L9W07n1J09omT5cz8TUdqtQ4q6Ntc7TWZBCsem0/rO1K72usKolX6H2R+aOZfntWP0uvtt9se8b/KiOy3IAaZjaCx28v36U6jNrFFmjbtxYK7q/igjwCIk/n8txXP/iHYyPhfy2tIfT+drJ3lDAQWO87iaifUt5B69QZ5+gNTdl6UTb6f6QbaXBcHegBTb8NtCZD5DY3QCvPr15Vc8M+kgX7iBcptsHJZAoKkMv2bjEkB+URXn+u0dpdLpsZ724dU1z29wl1VtQCIHhJmKsOx3CifrF0GFtCypBBljdZ4I93dH/arNs24Kj1TjvFNJrbS2T+XcmVtln07NcCkQrYgTiWjccvOvH7/AGSTUhbqXyrHdgVDiZkRuCu3vq64qSAsffH6DVItwxzPzrKfNlcPtfyv5LNOHdzoRp3vgq+s7wvhBLiyoCxn1jnPWofZXtAdHxDvYVgc0ILBBiWUzkZjdafu3bTWziWA1bHaTCdwgyMSfaaKodTkHjETlMnfeTO07fLp06p8tHndrg9s1/aXT3M2L6c95prKNZfUWSMi7m5aJV+ahuY2PQ15TrdY2luNetLaDqZR1cXsQxEhWV/LbzpmFdJwxryNEQBuzbLzBiQDJ9KuyXLOzSoBqO2V5UW8RbLXFFtwUMMFd2BIDDxSJJnn0rSdle27nhGptsBkt1UBCwot3LZynxTMK+/Qkc+VY7jvB3Syh8LKrePE+zLEAkEAwS0cvOjdmrmOh1AJ3e7aZY64JdDTHLdgOnM1la02jOSV1z4QPUOGYsSZJnqf10qj92TyFKsHE1C2LX843M75eXrFFXTWYjvDtz8QiNuW1UOi1YUoxUMFDEqQPFM7HoRJ6/dFcaO8pa53hFtipKIHEqyoz9d8TAHpNdXkSdUaaryaFtNpiTk5B9CRz67CrDsz2gOmL2bWOLvkGeTBxAnY8oUHl5+6smxBgyOQ5b7QDt/iRVhw/TsTcKoQGtsBcMsE8Ms2I2Gw5k+Uc6mR/a64NKNeTRdmO395r75uGDXbRIYhQq5Yk215wAATz2GR6mtH281SnEsRgQMj+bJ3B6V5DpbxttlbK7FghYCAu6BzlshO5npzmkeKu5B1Lm7G8O5cGRJiGgCfLbeueLNqcZfcqL65pLcggpaUmRcZmuMV9pYRdhtHOrLSWdCGHjV2klmYGZ5yAREforH6nT98R3IAygJbA9omIVY5EyB76tOFdhuJFwfqd0JBkwvLEj725mBXaGRS5RtK+C047w7S3bTtaf8ALLvbEyHA37vHpO+8jeKBwy5Fi1jkuLY3WJTw5OrPhM7wqiG28Pnzl2Ow2sMq2ku4tsSVjHcQw9RH6RUu/wBhuId0qDTuYLEmUDcyAxyPOMdgeQ61wztyqKXdq/jv/BdEvIPjfHBcXU32dbhurdshfChCutte9t7yB7TFfvNciOuZ4ULa6gMyMtokODOADLMFZOJjPrOzHnzMbiD3s7iBSFtbbJ+VlHnMFgSpnct5QDzIqFqbs+FsR3doW/APadJYFifabJgrGJxSPI1a9kLjU3Uu3WBxlzeCgAmBGQaBAyIHU74v1rTdmPqlu0iai6EdWVnVkcju2RiLYKSTLNkDGwEe/DafiBRCo9p0VlIgnJSY+MhxB5TWm0nZbV6w6i9Y0/eA3Ta2e2gHdgqTDssc489ht1rOOLUvwVI2a8Y4Xmy5ABQpzwulWJyJUDnKgCZAHjETvHVziXCTszKf9TcP6RWa030VcQCibAnmQbtmZPub4UUfRdxD+ZA/1tr/AKq9Kk67foa1Xl/qWOv41wdBHdI6nnNhVEjkD3kT/hVH2n1ujvaRfq6NaCmbOCKtvMMclGJgyM/cd9+snV/Q/rnQgoJAJWLtqC0bBp6e6vO9dwx9Nfa3dVRcUwwBDciQRI9VPyrabZlxSZ6L2N43cGm1KrKSLbHwiCcgkgkeRr0LsRwiwL7XbSJKWlt5LZNvwHEKodt2AFqIB269K8i7C6tmGoQ8hbtkfHUWgR+/nUrSdq9VZyWzeKBj4gqpv03MTWWbXJrezzJqNdrXKW2GSFD3aEhC12BMSRAX5VpwluyDcFpCUVj4URT7JGxA251gewnaF7Fy6AiObi21gwigKzcyqkx428+degXNXrH2BsW0gzAa957RCR03npWPydF6OBo7X82g/sL+ykdCnRVHqFUR67ilp9I4yNy7nPKLYSPTadqJqbOot2Qy6dXfIgr3wA7vo8xzPlVUbI50Rb3BSzBiyBgMQ62bQYLIJAlYEwJ23iq/iPDpTANfnKWm2zA7MFgIFSJado2HnV9o9ZmFlVW4F8arvAzcJJ67An51IYyOVRxpmlK0ea8S7N6p7Za3bDhWM4usqBPto+LAj7oy9Jqmt9ldUEU3LapKgnK5aWDEkHxbEcyOk16rq+H2rhBu20cjkXRWI90jblUfRcMWyQ1q3YaDI7y0gYe66qyPiDWeTXfyVn0e8FZCbWoRSl0XhAdHBVhZInHlODCPSetaTi3YPQEF206kgbQWX5YkQeld2OL2kbJ9ObR++iq69ebIJ6nmOtWX8I2tQngcMDHskE/GK0mjlKLPItT2ZtjT624q3S1m5ZW2oV3lWC5QAJfmdxyjpvVA99remYNavJ4xDNZdRLQPthZPh+XSvZOK8F1DhDp76o1s+FmtZYju3QjEMCxMxJIiZ9KyPans3xe9pnS7dtahVxYJbXu2zG8Szb7EwD6UcYy7kfKo83t6xtR/k1m2XuuYCYrJQKWdhyQTv5bLUfRyumwAIKXCjyQSHJaeu3st16VdfR0r6XjNk6izcRitxQty1cRhKHxLljB5AkyIc7SQasdb2zt2L7o3DrLhitw5MbTMWUuGuKVdWaLjdDMg9BU6aqonPXgw9xwDHi/D9dNWzPb3Sf8AtFn/AHtse/b6vtTVemxRQYc4BY+LqAIBMmeZ5eQ99SLoaxZZrloIt24FNwqx5plABksIB+R61ecLvJbtgWx3jC4VW4Ttjm9xQF6Eh2J99SuJ221Vt1fxLvseQZSQI8oZadDqxpmJZUjPcI4zaZxmquEa7cuXGVguGChQq7eIvyUjYKYEnbU6nVu+NsJCnY7qiqCPZxBk+R/XyrzbS3msale8RWweGQBSGKkiOUNDQd+oHKtfwXiF13KuCwLEtciEVth3aDbwDlvuSfWsQUa1k+/H+zMpyXYy+vffFdtysRj4gcdx05fiahkbi0gnJ1giQSzQqz+/WtPx3hht3rjsoa2Sy5j2kusjC0WHODsQT5CfKqnsnpC2sWY9rKT0VPEx3/O7sf8AauWJc6mnwLifCdRoXt96FUt4kZGJEjpMCGGxgedb36J+37WWtaS4AbT5kNvkrtlcmZgrtERzM+dTuIrbv6e5ZuuCHBAPhJVt4YZciDuPdXmWv4c+jvlHKswXwuh2ZWyUOPeMwR5zXpy4+m9kc4Tv5PpXVdqdPbVmdiFVSxOJ5Dc1H/j1pMUbNoubJ+TcyZxiAJmSPnXkOj1g1du1p7rAItoe0QAWIC5NJ3xkfAepqMvGDZDrfuZ20ZlFwDdAjb3FJ5k92iiOrnzrM51TXZnSMmx9Z2Pv3L2qIa2FF67cP5TGQz95DRbkhQ8nxRKRHWqnhnYzUXrj2g9ksfHmrNiJA2PgE2/ZBAmSF6SRsuJ8RtW5xddwVZcgX8VohZkzO6sx83I6U/Y69Zth7ly7aDHwrLopxG5MEzuY+QrsoxbMuUqMXp+zFwXV724rC08MAG3tq/5QAncCMufmBtIr1r6MeICzpLgfxF9Reu+HaMyDBk85B+EVgtRq1efEPEzT+MNy2SCB57GrfslxFLZuB3VQ3LYrMHYzEAeMwPwrOOKbthyklweqfxhT7rfhS/jEv3T+FZG3xO2wlWyHmoZh+ApzxJPz/haun9C16dIHPqTNYe0S/cPzFeU8f+jL61q7186nEXHLBO6nEEk45Zidyelan+FU8rp/1F8/oSuTxlPu3v8A+fUf/XTWCG82Znh3YA6MXbiXGu5WwCMAsEXrTj7R5hW+VNr/AKPcUZrVxrjyWwYKsiScQZ2PlPl8a1f8Np3VxcL0sBA+r3+k/mbVGv8AaC2gydbqjzazcUfNgKzWN+Td5FVFR9FdgfWb6sCCLYlTtycBpETtPKvS79lRHhYnYbSdpIOwO0c682fjGle9mt2/ZdgFZ7J7ssJEF+cgegn8KljjIsb2dZduMT/6hLt9cfIAKpUzHXpXncWnxz8HqjJNW3Xyb36gkbkncxBiY8pqVq/5P4V5tqu2F+4hU37cH7mmvA+W3i/RXobWythVb2gig+8KAefrW4XfKMzquHZmb+WnH1l8e6cKkggMpVn5g8xu3L5danaPilu6JQ5CYkcp6iTWS+kTigGk01mdyb1yPRW7v9N78KN9Ho/yEf17n/N+NZn3Nx7Gtujy3qMGB9D5U+Z94rnNW51g2GtsR60DU6S1cMlQG+8JVvmINdiRyMjyPOpN/TIbCNBBk/aYCdxuJg8hRKxtRDt9+n8ndzAmEuiSJmSLi+IHc9DUq32lRRGotPb/ADhN22few5fEVCfT+tN3zL6++s1Rrh9y7Jt30JUq6zIKkMRBDchyOw6T868f+kfsZdTVW209i+9o2bfsWnuEMCwIbAGDyreNo7THJZtP95DgZ+G34VJtcU1doiGTUKJ2b8m8HpIOLe80UqMuHpnhr9mdWpg6XVjkY+r3+okck9aVe9DtiBs2nvA9R3eX96RNKrujHSl6PntNf+SB/JZLAxOJZyYIbA7lYkEg8+gottNQe6C6VrneT3R+rl++KCXNuF/KY7+zOIHSKtW4l3ehfTJpwLTlmyZVukXCg/KZkSGAWeYjA7bGK/gfai9p7unYuWXTd6bKmPB3oIuYmOR9ZjpUVR7HJ8Mh8R4Jqed7T3rIJgNcs3ra5H7MssDrt6Vb8CvlrVq2FvXSjtduIAbmbWyTZsWkUSxJUM09F8lJqfrPpN1F9LlrVlLtm8MlXwRbAMYzgCzCAZEENuOYAya3rltsrD3EUujo0yVdSCrsRG49wmB5Cs8eOxJc8lvxzR3reRuWb/dYWyHuI9tlDeA2roYAZhgYAiQJGxoNvSai5et3bK3LoYRcdLbuASwVj4REnEEebHlPOZ2z7RajUPbu3WLQAGWYDYsWUsAANgxH9po51H4N2y1GiNx7RWyLmThAJQsOS474mQN9t19a5Rak1KJbTZF1fEtVaI7629k5Ke7dHtsVkkCGgkeAiY+yfKK7fiP1rUd3cUAAMtt9wyLuVVo2cFoG/Ivz3iu+1XGNRfvh9VLXvFKnE4+GLVsECIVSr/62T7VV38Hk6hgJUK7JnI3dSVJAY+IE8xygkTXWou2Zvnku+z5Da1LV93tWz3neshCsqW7Vy4YJBA3tjmDtV7204XbsXn04JcKEdBfbl+SFwl2ChYDTI6gRFVJKqimLbtszMpaVOOPdkMASD5nliec7QeJcRvvqiJzLhS7uFY4AHwgRCjeNt9xv5eWUl/b5XJdqVAtdr3BQi6zBg0tJVnbIs91l+ypZ2UA9LPSg/XX++x/tH9tSeI8OuY97dibhAtIpU+AAycR7CgYgDnvvVdbttMAE+gBNejb0fv8A/m48U8VzSfP/AAFxHi1xMYc7zMknlEH8aLw7WXblxAWkG4qlRiG3MTB9ld4LdK0Gr4M+k0l57yJNzG1m25tBzDwOrETymMZ32BJ2P4YoW5cuEOIxurEMAZ7qCTLE+4RuZ8NZeao8Lk/N/q3DrS6XbxXwaFu3l/SFhZfxQiKrg421VVttjbDYqMlIjzkyRAqR/wCMur8k+Q8hWDv3i7Fm5mJ+EAfAAAfCuOn7+QrrjjrGjhRu2+mLWfm9ei+vKR+FCb6XNb98f7Kx1/NrEH9/xpHr8f110sG0f6V9ef8AOgf2U9fzfSoPEfpE1l626XLpKMCGWFEqefIbVmzz+P7aYrQpBs6onm/zar7hnFVMK1zfbmT+k1mOIaM2rrITMHY85U+yf1H1BoS1qkc1Jo9T4HrrCai0165FtXDNBn2d1EDzIA9xNX/Gu2N19LqLtm8cfrWNtsV/kirHHcctvfXkeh1QYQee3lWy0p//AA9301Nr/kuUhwyzdpAeP3zccC5dChbaBQdzu9x3J5ROSefs1tvo2xbSG2pzKXGyMQAW8Q3PpXnnaAflR/o0P6a9B+hx2Fq8FBIN8ZEFYH5LmQTJ6cprDZvsjR3rLITHxH7R+uuBi/TE+fQ1pejE9ZEETI9fSJ298VBfRWn3mN8ZWABv1Hn/ANulApFK0rzEioep4k5a1aB8BuXBEDktpHAnn7TNWmThwVYMvv12Lc/Cu4AO3X/tV6/s4z3rTWxiocuZGwDIqECD4owJ+Iqi0RCSKXf+dca7VmywRlLsRICQQR5hmIHzims+MeyUP3SVP/KTUo3YVQPIVy1n7pI9OYoLWyv7/rrq3cJMRNQp1hc+9+NKihD+8U1CHh/CeKNtbfbF2feAXHdXEFmSfEzNcED1b4QriMtv0feCBuFa4mXpuHEiPxoWot82A3n3ef41I0k3CEMjFX2jy7y6fcSSRPrXLWrR516K/XaRhbtuA2HjAaPACILgHzEgmfP0oFrVHoYO/lERsPUR59Z861K8dVka1cVnS7bttcggOmoQFRftHkCV9pSIbI/HMkrLbrtPigDb9vnROkYaosbmsZrgWYlFVjzGQUw0ehJrq5YWGVZkghFyABYiTllswhT86EhAkYuCZPk0SQnTrHPkYO1dXNOzIqFT3btLOAAdidmmYAxnp8TXFxpqhQbS3Xuta76IS4907AMbkIioI5W4s2x8G57RZOqDxPc8RlmlSQOrGR0G/IVHPEAm1tCnTK6AxcDZW7uIUmN4+Z5mKOJm3jcc5EliAUgMJAhQsAec/rIrLk5PglWWOjZO8Y3DCeyGIhGYkQgZo58/dXPC9OWbUuAMu8xBZoXFVXxTHI7Gs/fNzUuWYjJpJ2ChYEwANgsD/uan2rjCw2JkuVFxZiDz28ieXunyqTwN+eeP3DSLe7q7Nu4jd0t3IBWDM6JcwLLcIKkMhIwEjluYM1ccIbh5t53SdLk2cKXuZIDARFLMVT2vGxkncARWY4hxHv79tkRbdu2pCAgNIJIaQZDbriOYEecxL/hVpEJbOwUBbSZEgQpBiSwgdeldum+n8HoxZGo0269eC47c6nTa9bT6dhNsYMbhZVFuECP4gFtAQeW8AzvE88L49pxbIklA2IbEjvGW2iNeYfZyYGAeSwPOsx2m4p/k1tEacjNxguHTa0AIlRuSTMk7bCW54QJsjblcf9Fszy5b10jjrl/6/Bf8iUefz8/M/jTRt+/pXQQeXTr8ee3yrsKPLr+sbHb2q6FoEev7+dInn+/3qJA9P3HLn605P7+fPbntFC0DPM+/9tIpO3r+499Gy9fP4+1Pupwf3jp8udBRV8cVMUxUggmSTMgiYiABVYtXPE9NmFAMR6dIj571S3FxYjyMVu7OLVdgqNBkVv8AhNzLg98//usH+7crF2OHqwBDGD6fPrWz4KkcJ1a+Vyx/8/21pdyNMi8fA7xf9Glb76HnHdX1Dwe9VsZ5qFE7fDnWA7Qe3b/0SVoewNh+6vXLTHvEcQAYkBZ29d/jNcm6O6V8HrR1aAqXhWdoUElSzA7DcDcgdfKKr9dxuzZyFy4tuGJ/KAsQSBiBHLkIE8o5Vl07d60x/kUkiJZbon1iNqh8T4lrdQuLaK2JO5xgmehLHlU2RVjfk0t7tpoSiK17cAZMgcQwA5QJ5/prJX+L9/f7q1rroRiQisrEeajmscus7/Crfg/Z1GtA3tJbS4CQQVtsD5MsFo9x6gxtFWNjhlpPZtWx7kUfqqU2aTjHsUf8UmaO81N1o5RtHuljV+NDCjFixAG5iT6yORozlT1g/vzoa3IrSikRybBrfI2YT7+f+NM+nDbqfh+/KpRxcbj9/Q1HuaUruN/dz/xoQDNwbb/IH8aVEGqPoaVCnkzfR5xH+hXuZ/m/zuUvy5c6b+IHFFuZjSXjOx3t8ogjd+RB5UqVacbPO3ZL0f0fa7urobR3QwUNaP5P+UEDD2uRDGRy8FQT9GPEGKH6reVkXmQhDQRgqw0gAZbnooFKlWXjXcj5OLP0c8SCkfU75JJ5skAEGT7fMk+nKrPSdieJIS66O4rqoxkIwZyACYDRIk7HaQKVKo8SZKI1z6PuIkkvpL91ucsUid9vbk9Krb30bcVZwTo72C7Ks24CxGwygee3WlSpDDGPYijQSz9GHEVkDR3oO53t/Ae3y5z8qMfo74myFfqd0AW3UT3cmWJUbN0zb4AClSq6K7KkC0f0Z8TLKG0d5RI8RKHGSMmPi5DcwP11dabsHxDThmtaa810wEaLf5MASSMmgliQB5Y+tKlSUNuPAoz2v+jTitwf+Su8552/1NVjw76POJJbhtHdnMn/ADewi2J9r0NKlXR8m9ubDfxC4j/Qrv8Aw/L+vXf8ROI/0K7/AMP1/P8Ad86VKs6l3HHYPiP9Du/8P039qkOwXEf6Jd/uf9XKlSpqNzo9g+I/0W7/AHPX86l/ELiH9Eu/3PX86lSpqN2Q+J/R5xJlXDSXpBnYoNo/r1Wt9GXFCSTorsn1t/8AVSpVVwZbskaP6O+KIf8AyV0g8xNv5+1zrYcK7Ha1dBq7baa4HdrJRTjLYk5RvHWmpVSeKI/G+xGuc28dLcMWwD7Ox8tzU7s1wniOlS4o0TnJg0mNto2hvSlSolRpydcFz9Y4mf8A0MfCf/nXL3uKkR9VjyIQT+LmlSrey9Ix93tgBY4tIPd3dvs424/DpWq4fYvXUm5Ye045g8j6gzy9+4pUqkmn4Ebj5O24Td/m2rj+C73821KlWKOm7OLuiuIJZCBymukV/ukyAR7iJEeexFNSpQ3YdeGswnu5nrApUqVTUbs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3960" y="1672242"/>
            <a:ext cx="1588120" cy="161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Istambul_Kazan_2012_fons3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0" y="18864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600" b="1" dirty="0"/>
              <a:t>Kazan </a:t>
            </a:r>
            <a:r>
              <a:rPr lang="en-US" sz="3600" b="1" dirty="0"/>
              <a:t>is the</a:t>
            </a:r>
            <a:r>
              <a:rPr lang="tr-TR" sz="3600" b="1" dirty="0"/>
              <a:t> </a:t>
            </a:r>
            <a:r>
              <a:rPr lang="ru-RU" sz="3600" b="1" dirty="0" smtClean="0"/>
              <a:t>3</a:t>
            </a:r>
            <a:r>
              <a:rPr lang="en-US" sz="3600" b="1" baseline="30000" dirty="0" err="1" smtClean="0"/>
              <a:t>rd</a:t>
            </a:r>
            <a:r>
              <a:rPr lang="ru-RU" sz="3600" b="1" dirty="0" smtClean="0"/>
              <a:t> </a:t>
            </a:r>
            <a:r>
              <a:rPr lang="en-US" sz="3600" b="1" dirty="0" smtClean="0"/>
              <a:t>capital </a:t>
            </a:r>
            <a:r>
              <a:rPr lang="en-US" sz="3600" b="1" dirty="0"/>
              <a:t>of Russia</a:t>
            </a:r>
            <a:endParaRPr lang="ru-RU" sz="3200" b="1" dirty="0"/>
          </a:p>
        </p:txBody>
      </p:sp>
      <p:pic>
        <p:nvPicPr>
          <p:cNvPr id="14339" name="Picture 6" descr="Казанский кремль"/>
          <p:cNvPicPr>
            <a:picLocks noChangeAspect="1" noChangeArrowheads="1"/>
          </p:cNvPicPr>
          <p:nvPr/>
        </p:nvPicPr>
        <p:blipFill rotWithShape="1">
          <a:blip r:embed="rId3" cstate="print"/>
          <a:srcRect t="1091"/>
          <a:stretch/>
        </p:blipFill>
        <p:spPr bwMode="auto">
          <a:xfrm>
            <a:off x="0" y="922064"/>
            <a:ext cx="9144000" cy="589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19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stambul_Kazan_2012_fons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E:\Мои документы\ЛОГОТИПЫ И ФОТОБАНК\САЙТ ФОТО\казань\kazan.JPG"/>
          <p:cNvPicPr>
            <a:picLocks noChangeAspect="1" noChangeArrowheads="1"/>
          </p:cNvPicPr>
          <p:nvPr/>
        </p:nvPicPr>
        <p:blipFill rotWithShape="1">
          <a:blip r:embed="rId3" cstate="print"/>
          <a:srcRect l="7904" r="4870"/>
          <a:stretch/>
        </p:blipFill>
        <p:spPr bwMode="auto">
          <a:xfrm>
            <a:off x="-1542" y="1296636"/>
            <a:ext cx="9145542" cy="6308828"/>
          </a:xfrm>
          <a:prstGeom prst="rect">
            <a:avLst/>
          </a:prstGeom>
          <a:noFill/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18864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300" b="1" dirty="0" smtClean="0"/>
              <a:t>The </a:t>
            </a:r>
            <a:r>
              <a:rPr lang="tr-TR" sz="3300" b="1" dirty="0" smtClean="0"/>
              <a:t>Kazan </a:t>
            </a:r>
            <a:r>
              <a:rPr lang="tr-TR" sz="3300" b="1" dirty="0"/>
              <a:t>Kremlin</a:t>
            </a:r>
            <a:r>
              <a:rPr lang="en-US" sz="3300" b="1" dirty="0"/>
              <a:t> is </a:t>
            </a:r>
            <a:r>
              <a:rPr lang="en-US" sz="3300" b="1" dirty="0" smtClean="0"/>
              <a:t>a</a:t>
            </a:r>
            <a:r>
              <a:rPr lang="tr-TR" sz="3300" b="1" dirty="0" smtClean="0"/>
              <a:t> UNESCO</a:t>
            </a:r>
            <a:r>
              <a:rPr lang="en-US" sz="3300" b="1" dirty="0" smtClean="0"/>
              <a:t> </a:t>
            </a:r>
          </a:p>
          <a:p>
            <a:pPr algn="ctr"/>
            <a:r>
              <a:rPr lang="en-US" sz="3300" b="1" dirty="0" smtClean="0"/>
              <a:t>Heritage </a:t>
            </a:r>
            <a:r>
              <a:rPr lang="en-US" sz="3300" b="1" dirty="0"/>
              <a:t>O</a:t>
            </a:r>
            <a:r>
              <a:rPr lang="en-US" sz="3300" b="1" dirty="0" smtClean="0"/>
              <a:t>bject</a:t>
            </a:r>
            <a:endParaRPr lang="ru-RU" sz="3300" b="1" dirty="0"/>
          </a:p>
        </p:txBody>
      </p:sp>
      <p:pic>
        <p:nvPicPr>
          <p:cNvPr id="5" name="Picture 2" descr="C:\Users\Kamilyanov\Desktop\Юнеск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623704"/>
            <a:ext cx="1993775" cy="118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2028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Istambul_Kazan_2012_fons3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-1" y="188640"/>
            <a:ext cx="91408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2250"/>
              </a:spcBef>
            </a:pPr>
            <a:r>
              <a:rPr lang="en-US" sz="4000" b="1" dirty="0">
                <a:latin typeface="+mj-lt"/>
                <a:sym typeface="Helvetica Neue Light" charset="0"/>
              </a:rPr>
              <a:t>Strong presence of </a:t>
            </a:r>
            <a:r>
              <a:rPr lang="en-US" sz="4000" b="1" dirty="0" smtClean="0">
                <a:latin typeface="+mj-lt"/>
                <a:sym typeface="Helvetica Neue Light" charset="0"/>
              </a:rPr>
              <a:t>                          international hotel </a:t>
            </a:r>
            <a:r>
              <a:rPr lang="en-US" sz="4000" b="1" dirty="0">
                <a:latin typeface="+mj-lt"/>
                <a:sym typeface="Helvetica Neue Light" charset="0"/>
              </a:rPr>
              <a:t>chains</a:t>
            </a:r>
            <a:endParaRPr lang="ru-RU" sz="4000" b="1" dirty="0">
              <a:latin typeface="+mj-lt"/>
            </a:endParaRP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r="14246"/>
          <a:stretch/>
        </p:blipFill>
        <p:spPr bwMode="auto">
          <a:xfrm>
            <a:off x="4533577" y="4033218"/>
            <a:ext cx="3759067" cy="256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http://www.otels.ru/Fotos/Hotels/3678/Big/01.jpg"/>
          <p:cNvPicPr>
            <a:picLocks noChangeAspect="1" noChangeArrowheads="1"/>
          </p:cNvPicPr>
          <p:nvPr/>
        </p:nvPicPr>
        <p:blipFill rotWithShape="1">
          <a:blip r:embed="rId4" cstate="print"/>
          <a:srcRect l="1113" b="1490"/>
          <a:stretch/>
        </p:blipFill>
        <p:spPr bwMode="auto">
          <a:xfrm>
            <a:off x="892571" y="3927227"/>
            <a:ext cx="3607420" cy="26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http://www.ibis.com/photos/6278_ho_00_p_346x2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2571" y="1512080"/>
            <a:ext cx="3594100" cy="239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6613" y="4095353"/>
            <a:ext cx="15795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0" descr="http://t0.gstatic.com/images?q=tbn:ANd9GcSseE1tAblOlVyLEX3ruXqt6q04vMshixAGWlvaXPof0oSR0uMnp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2788080"/>
            <a:ext cx="80002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Users\u3\Desktop\7778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577" y="1512080"/>
            <a:ext cx="3752434" cy="2491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5" descr="C:\Users\Kamilyanov\Desktop\logo_park_inn_240x12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95340" y="3238624"/>
            <a:ext cx="1388864" cy="69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Гостиница Кортъярд Марриотт Казань Кремль Казань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36" y="3933056"/>
            <a:ext cx="3639741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8" descr="http://t2.gstatic.com/images?q=tbn:ANd9GcQ0dibcPxSzbdRbwSpqqLjW6pasCp1T23gLTosC3N-iSBsozqp5"/>
          <p:cNvPicPr>
            <a:picLocks noChangeAspect="1" noChangeArrowheads="1"/>
          </p:cNvPicPr>
          <p:nvPr/>
        </p:nvPicPr>
        <p:blipFill rotWithShape="1">
          <a:blip r:embed="rId11" cstate="print"/>
          <a:srcRect t="6753"/>
          <a:stretch/>
        </p:blipFill>
        <p:spPr bwMode="auto">
          <a:xfrm>
            <a:off x="971600" y="4041602"/>
            <a:ext cx="1210815" cy="8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" descr="Istambul_Kazan_2012_fons3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0" y="18864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latin typeface="+mj-lt"/>
              </a:rPr>
              <a:t>Modern </a:t>
            </a:r>
            <a:r>
              <a:rPr lang="en-US" sz="4000" b="1" dirty="0" smtClean="0">
                <a:latin typeface="+mj-lt"/>
              </a:rPr>
              <a:t>sightseeing services</a:t>
            </a:r>
            <a:endParaRPr lang="tr-TR" sz="4000" b="1" dirty="0">
              <a:latin typeface="+mj-lt"/>
            </a:endParaRPr>
          </a:p>
        </p:txBody>
      </p:sp>
      <p:pic>
        <p:nvPicPr>
          <p:cNvPr id="34819" name="Picture 2" descr="M:\На презентацию\Фото к презентации\Красный автобус.jpg"/>
          <p:cNvPicPr>
            <a:picLocks noChangeAspect="1" noChangeArrowheads="1"/>
          </p:cNvPicPr>
          <p:nvPr/>
        </p:nvPicPr>
        <p:blipFill rotWithShape="1">
          <a:blip r:embed="rId3" cstate="print"/>
          <a:srcRect t="2784"/>
          <a:stretch/>
        </p:blipFill>
        <p:spPr bwMode="auto">
          <a:xfrm>
            <a:off x="0" y="1052423"/>
            <a:ext cx="9144000" cy="576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1" descr="Istambul_Kazan_2012_fons3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0" y="1905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Entertainment</a:t>
            </a:r>
            <a:r>
              <a:rPr lang="ru-RU" sz="4000" b="1" dirty="0" smtClean="0">
                <a:latin typeface="+mj-lt"/>
              </a:rPr>
              <a:t> </a:t>
            </a:r>
            <a:r>
              <a:rPr lang="en-US" sz="4000" b="1" dirty="0" smtClean="0">
                <a:latin typeface="+mj-lt"/>
              </a:rPr>
              <a:t>and night life</a:t>
            </a:r>
            <a:endParaRPr lang="ru-RU" sz="4400" b="1" dirty="0">
              <a:latin typeface="+mj-lt"/>
            </a:endParaRPr>
          </a:p>
        </p:txBody>
      </p:sp>
      <p:pic>
        <p:nvPicPr>
          <p:cNvPr id="35843" name="Picture 17" descr="http://new-kazan.ru/_ph/1/2/6143015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876" y="1124744"/>
            <a:ext cx="4150435" cy="273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23" descr="http://o-bay.ru/static/images/catalog/2/212113298315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0320" y="3933279"/>
            <a:ext cx="4126766" cy="262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C:\Users\u3\Desktop\Deklofenak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11"/>
          <a:stretch/>
        </p:blipFill>
        <p:spPr bwMode="auto">
          <a:xfrm>
            <a:off x="4620320" y="1124744"/>
            <a:ext cx="4126766" cy="2737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u3\Desktop\KnHvAp9-Va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947"/>
          <a:stretch/>
        </p:blipFill>
        <p:spPr bwMode="auto">
          <a:xfrm>
            <a:off x="397876" y="3933279"/>
            <a:ext cx="4150436" cy="2622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stambul_Kazan_2012_fons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608"/>
          <a:stretch/>
        </p:blipFill>
        <p:spPr bwMode="auto">
          <a:xfrm>
            <a:off x="1" y="1121434"/>
            <a:ext cx="9144000" cy="568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  <a:cs typeface="Arial" panose="020B0604020202020204" pitchFamily="34" charset="0"/>
              </a:rPr>
              <a:t>Easy to travel</a:t>
            </a:r>
            <a:endParaRPr lang="tr-TR" sz="4000" b="1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8521" y="1175847"/>
            <a:ext cx="90354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+mn-lt"/>
              </a:rPr>
              <a:t>Kazan – Moscow </a:t>
            </a:r>
            <a:r>
              <a:rPr lang="en-US" sz="2700" b="1" dirty="0" smtClean="0">
                <a:solidFill>
                  <a:schemeClr val="bg1"/>
                </a:solidFill>
                <a:latin typeface="+mn-lt"/>
              </a:rPr>
              <a:t>- </a:t>
            </a:r>
            <a:r>
              <a:rPr lang="en-US" sz="2700" b="1" dirty="0" smtClean="0">
                <a:solidFill>
                  <a:srgbClr val="FF0000"/>
                </a:solidFill>
                <a:latin typeface="+mn-lt"/>
              </a:rPr>
              <a:t>800</a:t>
            </a:r>
            <a:r>
              <a:rPr lang="en-US" sz="2700" b="1" dirty="0" smtClean="0">
                <a:solidFill>
                  <a:schemeClr val="bg1"/>
                </a:solidFill>
                <a:latin typeface="+mn-lt"/>
              </a:rPr>
              <a:t> km, m</a:t>
            </a:r>
            <a:r>
              <a:rPr lang="tr-TR" sz="2700" b="1" dirty="0" smtClean="0">
                <a:solidFill>
                  <a:schemeClr val="bg1"/>
                </a:solidFill>
                <a:latin typeface="+mn-lt"/>
              </a:rPr>
              <a:t>ore </a:t>
            </a:r>
            <a:r>
              <a:rPr lang="tr-TR" sz="2700" b="1" dirty="0">
                <a:solidFill>
                  <a:schemeClr val="bg1"/>
                </a:solidFill>
                <a:latin typeface="+mn-lt"/>
              </a:rPr>
              <a:t>than</a:t>
            </a:r>
            <a:r>
              <a:rPr lang="en-US" sz="27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+mn-lt"/>
              </a:rPr>
              <a:t>14</a:t>
            </a:r>
            <a:r>
              <a:rPr lang="tr-TR" sz="27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700" b="1" dirty="0" smtClean="0">
                <a:solidFill>
                  <a:schemeClr val="bg1"/>
                </a:solidFill>
                <a:latin typeface="+mn-lt"/>
              </a:rPr>
              <a:t>flights </a:t>
            </a:r>
            <a:r>
              <a:rPr lang="en-US" sz="2700" b="1" dirty="0">
                <a:solidFill>
                  <a:schemeClr val="bg1"/>
                </a:solidFill>
                <a:latin typeface="+mn-lt"/>
              </a:rPr>
              <a:t>per </a:t>
            </a:r>
            <a:r>
              <a:rPr lang="en-US" sz="2700" b="1" dirty="0" smtClean="0">
                <a:solidFill>
                  <a:schemeClr val="bg1"/>
                </a:solidFill>
                <a:latin typeface="+mn-lt"/>
              </a:rPr>
              <a:t>day</a:t>
            </a:r>
          </a:p>
          <a:p>
            <a:endParaRPr lang="en-US" sz="2700" b="1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sz="2700" b="1" dirty="0" smtClean="0">
                <a:solidFill>
                  <a:schemeClr val="bg1"/>
                </a:solidFill>
                <a:latin typeface="+mn-lt"/>
              </a:rPr>
              <a:t>Ljubljana </a:t>
            </a:r>
            <a:r>
              <a:rPr lang="en-US" sz="2700" b="1" dirty="0" smtClean="0">
                <a:solidFill>
                  <a:schemeClr val="bg1"/>
                </a:solidFill>
              </a:rPr>
              <a:t>–</a:t>
            </a:r>
            <a:r>
              <a:rPr lang="en-US" sz="2700" b="1" dirty="0" smtClean="0">
                <a:solidFill>
                  <a:schemeClr val="bg1"/>
                </a:solidFill>
                <a:latin typeface="+mn-lt"/>
              </a:rPr>
              <a:t> Kazan </a:t>
            </a:r>
            <a:r>
              <a:rPr lang="en-US" sz="2700" b="1" dirty="0">
                <a:solidFill>
                  <a:srgbClr val="FF0000"/>
                </a:solidFill>
                <a:latin typeface="+mn-lt"/>
              </a:rPr>
              <a:t>7</a:t>
            </a:r>
            <a:r>
              <a:rPr lang="en-US" sz="2700" b="1" dirty="0">
                <a:solidFill>
                  <a:schemeClr val="bg1"/>
                </a:solidFill>
                <a:latin typeface="+mn-lt"/>
              </a:rPr>
              <a:t> flight a week through </a:t>
            </a:r>
            <a:r>
              <a:rPr lang="en-US" sz="2700" b="1" dirty="0" smtClean="0">
                <a:solidFill>
                  <a:schemeClr val="bg1"/>
                </a:solidFill>
                <a:latin typeface="+mn-lt"/>
              </a:rPr>
              <a:t>Moscow/Istanbul</a:t>
            </a:r>
            <a:endParaRPr lang="en-US" sz="27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74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Istambul_Kazan_2012_fons2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6"/>
          <p:cNvSpPr txBox="1">
            <a:spLocks noChangeArrowheads="1"/>
          </p:cNvSpPr>
          <p:nvPr/>
        </p:nvSpPr>
        <p:spPr bwMode="auto">
          <a:xfrm>
            <a:off x="0" y="262607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Modern International Airport</a:t>
            </a:r>
            <a:endParaRPr lang="tr-TR" sz="4000" b="1" dirty="0">
              <a:latin typeface="+mj-lt"/>
            </a:endParaRPr>
          </a:p>
        </p:txBody>
      </p:sp>
      <p:pic>
        <p:nvPicPr>
          <p:cNvPr id="5" name="Picture 2" descr="http://zmktempo.ru/storage/6fdc51addec5af83a331097ecc960f7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735" b="1858"/>
          <a:stretch/>
        </p:blipFill>
        <p:spPr bwMode="auto">
          <a:xfrm>
            <a:off x="1" y="1104180"/>
            <a:ext cx="9143999" cy="57091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Istambul_Kazan_2012_fons2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6"/>
          <p:cNvSpPr txBox="1">
            <a:spLocks noChangeArrowheads="1"/>
          </p:cNvSpPr>
          <p:nvPr/>
        </p:nvSpPr>
        <p:spPr bwMode="auto">
          <a:xfrm>
            <a:off x="0" y="262607"/>
            <a:ext cx="91439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New </a:t>
            </a:r>
            <a:r>
              <a:rPr lang="en-US" sz="4000" b="1" dirty="0" err="1" smtClean="0">
                <a:latin typeface="+mj-lt"/>
              </a:rPr>
              <a:t>Aeroexpress</a:t>
            </a:r>
            <a:r>
              <a:rPr lang="en-US" sz="4000" b="1" dirty="0" smtClean="0">
                <a:latin typeface="+mj-lt"/>
              </a:rPr>
              <a:t> Intermodal Train</a:t>
            </a:r>
            <a:endParaRPr lang="tr-TR" sz="4000" b="1" dirty="0">
              <a:latin typeface="+mj-lt"/>
            </a:endParaRPr>
          </a:p>
        </p:txBody>
      </p:sp>
      <p:pic>
        <p:nvPicPr>
          <p:cNvPr id="5" name="Picture 2" descr="http://sdelanounas.ru/i/c/2/c2RlbGFub3VuYXMucnUvdXBsb2Fkcy83LzQvNzQ3MTM2OTIyNzcyOC5qcGVnP19faWQ9MzM1OTk=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9583"/>
            <a:ext cx="9142884" cy="5693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6871</TotalTime>
  <Words>160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Лист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Samsung</cp:lastModifiedBy>
  <cp:revision>323</cp:revision>
  <dcterms:created xsi:type="dcterms:W3CDTF">2012-02-07T15:55:01Z</dcterms:created>
  <dcterms:modified xsi:type="dcterms:W3CDTF">2014-12-14T11:04:12Z</dcterms:modified>
</cp:coreProperties>
</file>